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0"/>
  </p:notesMasterIdLst>
  <p:sldIdLst>
    <p:sldId id="336" r:id="rId2"/>
    <p:sldId id="350" r:id="rId3"/>
    <p:sldId id="343" r:id="rId4"/>
    <p:sldId id="348" r:id="rId5"/>
    <p:sldId id="356" r:id="rId6"/>
    <p:sldId id="352" r:id="rId7"/>
    <p:sldId id="354" r:id="rId8"/>
    <p:sldId id="300" r:id="rId9"/>
    <p:sldId id="357" r:id="rId10"/>
    <p:sldId id="302" r:id="rId11"/>
    <p:sldId id="321" r:id="rId12"/>
    <p:sldId id="322" r:id="rId13"/>
    <p:sldId id="323" r:id="rId14"/>
    <p:sldId id="325" r:id="rId15"/>
    <p:sldId id="326" r:id="rId16"/>
    <p:sldId id="313" r:id="rId17"/>
    <p:sldId id="327" r:id="rId18"/>
    <p:sldId id="314" r:id="rId19"/>
    <p:sldId id="315" r:id="rId20"/>
    <p:sldId id="316" r:id="rId21"/>
    <p:sldId id="317" r:id="rId22"/>
    <p:sldId id="318" r:id="rId23"/>
    <p:sldId id="331" r:id="rId24"/>
    <p:sldId id="332" r:id="rId25"/>
    <p:sldId id="334" r:id="rId26"/>
    <p:sldId id="329" r:id="rId27"/>
    <p:sldId id="330" r:id="rId28"/>
    <p:sldId id="335" r:id="rId29"/>
  </p:sldIdLst>
  <p:sldSz cx="9144000" cy="6858000" type="screen4x3"/>
  <p:notesSz cx="6794500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C49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43" autoAdjust="0"/>
  </p:normalViewPr>
  <p:slideViewPr>
    <p:cSldViewPr>
      <p:cViewPr>
        <p:scale>
          <a:sx n="75" d="100"/>
          <a:sy n="75" d="100"/>
        </p:scale>
        <p:origin x="-2664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МОЛОДЕЖЬ</a:t>
            </a:r>
            <a:r>
              <a:rPr lang="ru-RU" baseline="0"/>
              <a:t> ЧИТАЕТ В ПЕЧАТНОМ ФОРМАТЕ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УЧЕБН. ЛИТ.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ХУД.ЛИТ.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ЖУРНАЛЫ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ГАЗЕТЫ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 ЧИТАЮ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88992"/>
        <c:axId val="11990528"/>
      </c:barChart>
      <c:catAx>
        <c:axId val="1198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90528"/>
        <c:crosses val="autoZero"/>
        <c:auto val="1"/>
        <c:lblAlgn val="ctr"/>
        <c:lblOffset val="100"/>
        <c:noMultiLvlLbl val="0"/>
      </c:catAx>
      <c:valAx>
        <c:axId val="1199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8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МОЛОДЕЖЬ ЧИТАЕТ В ЭЛЕКТРОННОМ ФОРМАТЕ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5484106153397494E-2"/>
          <c:y val="0.14718253968253969"/>
          <c:w val="0.94451589384660251"/>
          <c:h val="0.717546244219472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Учебная лит-ра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1"/>
              </c:numCache>
            </c:numRef>
          </c:cat>
          <c:val>
            <c:numRef>
              <c:f>Лист1!$B$2:$B$5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Худ.лит-ра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1"/>
              </c:numCache>
            </c:numRef>
          </c:cat>
          <c:val>
            <c:numRef>
              <c:f>Лист1!$C$2:$C$5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Журналы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1"/>
              </c:numCache>
            </c:numRef>
          </c:cat>
          <c:val>
            <c:numRef>
              <c:f>Лист1!$D$2:$D$5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Газеты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1"/>
              </c:numCache>
            </c:numRef>
          </c:cat>
          <c:val>
            <c:numRef>
              <c:f>Лист1!$E$2:$E$5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Блоги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1"/>
              </c:numCache>
            </c:numRef>
          </c:cat>
          <c:val>
            <c:numRef>
              <c:f>Лист1!$F$2:$F$5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Не читаю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1"/>
              </c:numCache>
            </c:numRef>
          </c:cat>
          <c:val>
            <c:numRef>
              <c:f>Лист1!$G$2:$G$5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199232"/>
        <c:axId val="55200768"/>
      </c:barChart>
      <c:catAx>
        <c:axId val="5519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200768"/>
        <c:crosses val="autoZero"/>
        <c:auto val="1"/>
        <c:lblAlgn val="ctr"/>
        <c:lblOffset val="100"/>
        <c:noMultiLvlLbl val="0"/>
      </c:catAx>
      <c:valAx>
        <c:axId val="5520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199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ЧИТАТЕЛЬСКИЕ</a:t>
            </a:r>
            <a:r>
              <a:rPr lang="ru-RU" baseline="0"/>
              <a:t> ПРЕДПОЧТЕНИЯ МОЛОДЕЖИ 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0680956547098278E-2"/>
          <c:y val="0.13924603174603176"/>
          <c:w val="0.91385608048993872"/>
          <c:h val="0.57582714023838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РУС.КЛАСС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1"/>
                <c:pt idx="0">
                  <c:v>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ЗАРУБ.КЛАССИКА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СОВЕТ.ЛИТ.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СОВР.ЗАРУБ.ЛИТ.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СОВР.РОСС.ЛИТ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ПРИКЛЮЧ. ЛИТ.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ФАНТАКСИКА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ФЭНТАЗИ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ИСТ.ЛИТ.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Лист1!$J$2:$J$5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УЖАСЫ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Лист1!$K$2:$K$5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БИОГРАФИИ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Лист1!$L$2:$L$5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ДЕТЕКТИВЫ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Лист1!$M$2:$M$5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ЖЕНСКИЕ РОМАНЫ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Лист1!$N$2:$N$5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13"/>
          <c:order val="13"/>
          <c:tx>
            <c:strRef>
              <c:f>Лист1!$O$1</c:f>
              <c:strCache>
                <c:ptCount val="1"/>
                <c:pt idx="0">
                  <c:v>ДРУГОЕ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Лист1!$O$2:$O$5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14"/>
          <c:order val="14"/>
          <c:tx>
            <c:strRef>
              <c:f>Лист1!$P$1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Лист1!$P$2:$P$5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5"/>
          <c:order val="15"/>
          <c:tx>
            <c:strRef>
              <c:f>Лист1!$Q$1</c:f>
              <c:strCache>
                <c:ptCount val="1"/>
                <c:pt idx="0">
                  <c:v>НЕ ЧИТАЮ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Лист1!$Q$2:$Q$5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741056"/>
        <c:axId val="55751040"/>
      </c:barChart>
      <c:catAx>
        <c:axId val="5574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751040"/>
        <c:crosses val="autoZero"/>
        <c:auto val="1"/>
        <c:lblAlgn val="ctr"/>
        <c:lblOffset val="100"/>
        <c:noMultiLvlLbl val="0"/>
      </c:catAx>
      <c:valAx>
        <c:axId val="5575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74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05786362720526"/>
          <c:y val="0.80327954632025012"/>
          <c:w val="0.76188427274558945"/>
          <c:h val="0.133295445805166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ПРЕДПОЧТЕНИЯ</a:t>
            </a:r>
            <a:r>
              <a:rPr lang="ru-RU" baseline="0"/>
              <a:t> ПО СПЕЦИАЛИЗИРОВАННОЙ ЛИТЕРАТУРЕ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ПУБЛИЦИСТИКА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ФИЛОСОФИЯ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БИЗНЕС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ИСКУССТВО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МЕМУАРЫ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БИОГРАФИИ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САМОРАЗВИТИЕ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РЕЛИГИЯ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ЭЗОТЕРИКА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Лист1!$J$2:$J$5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ТЕХНИКА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Лист1!$K$2:$K$5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НАУКА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Лист1!$L$2:$L$5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ДРУГОЕ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Лист1!$M$2:$M$5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Лист1!$N$2:$N$5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3"/>
          <c:order val="13"/>
          <c:tx>
            <c:strRef>
              <c:f>Лист1!$O$1</c:f>
              <c:strCache>
                <c:ptCount val="1"/>
                <c:pt idx="0">
                  <c:v>НЕ ЧИТАЮ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Лист1!$O$2:$O$5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896320"/>
        <c:axId val="129249280"/>
      </c:barChart>
      <c:catAx>
        <c:axId val="5589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249280"/>
        <c:crosses val="autoZero"/>
        <c:auto val="1"/>
        <c:lblAlgn val="ctr"/>
        <c:lblOffset val="100"/>
        <c:noMultiLvlLbl val="0"/>
      </c:catAx>
      <c:valAx>
        <c:axId val="129249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896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ВАШЕ ОТНОШЕНИЕ К БИБЛИОТЕКЕ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ПОЗИТИВНОЕ</c:v>
                </c:pt>
                <c:pt idx="1">
                  <c:v>БЕЗРАЗЛИЧНОЕ</c:v>
                </c:pt>
                <c:pt idx="2">
                  <c:v>НЕГАТИВНОЕ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79</c:v>
                </c:pt>
                <c:pt idx="1">
                  <c:v>19</c:v>
                </c:pt>
                <c:pt idx="2">
                  <c:v>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480843587802016"/>
          <c:y val="0.91082790137745884"/>
          <c:w val="0.67807021487485031"/>
          <c:h val="8.91720986225411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58690-A842-4526-82B6-C9B102460643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6BB99-11F9-4924-856A-AD6A6EBC3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647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Администратор\Рабочий стол\рисунки всякие\новые логотип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042874" cy="14401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251520" y="177281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49100"/>
                </a:solidFill>
              </a:rPr>
              <a:t> </a:t>
            </a:r>
            <a:endParaRPr lang="ru-RU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67544" y="5157192"/>
            <a:ext cx="8424936" cy="10801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lvl="0" indent="-274320" algn="r">
              <a:buClr>
                <a:schemeClr val="accent1"/>
              </a:buClr>
              <a:buSzPct val="85000"/>
            </a:pPr>
            <a:r>
              <a:rPr lang="ru-RU" sz="1400" b="1" i="1" dirty="0" err="1" smtClean="0"/>
              <a:t>Фатхутдинова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Алия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Минзакировна</a:t>
            </a:r>
            <a:r>
              <a:rPr lang="ru-RU" sz="1400" b="1" i="1" dirty="0" smtClean="0"/>
              <a:t>, </a:t>
            </a:r>
          </a:p>
          <a:p>
            <a:pPr marL="274320" lvl="0" indent="-274320" algn="r">
              <a:buClr>
                <a:schemeClr val="accent1"/>
              </a:buClr>
              <a:buSzPct val="85000"/>
            </a:pPr>
            <a:r>
              <a:rPr lang="ru-RU" sz="1400" b="1" i="1" dirty="0"/>
              <a:t>	</a:t>
            </a:r>
            <a:r>
              <a:rPr lang="ru-RU" sz="1400" b="1" i="1" dirty="0" smtClean="0"/>
              <a:t>					заместитель директора  </a:t>
            </a:r>
          </a:p>
          <a:p>
            <a:pPr marL="274320" lvl="0" indent="-274320" algn="r">
              <a:buClr>
                <a:schemeClr val="accent1"/>
              </a:buClr>
              <a:buSzPct val="85000"/>
            </a:pPr>
            <a:r>
              <a:rPr lang="ru-RU" sz="1400" b="1" i="1" dirty="0" smtClean="0"/>
              <a:t>ГБУК Национальная библиотека имени </a:t>
            </a:r>
            <a:r>
              <a:rPr lang="ru-RU" sz="1400" b="1" i="1" dirty="0" err="1" smtClean="0"/>
              <a:t>Ахмет</a:t>
            </a:r>
            <a:r>
              <a:rPr lang="ru-RU" sz="1400" b="1" i="1" dirty="0" smtClean="0"/>
              <a:t> - </a:t>
            </a:r>
            <a:r>
              <a:rPr lang="ru-RU" sz="1400" b="1" i="1" dirty="0" err="1" smtClean="0"/>
              <a:t>Заки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Валиди</a:t>
            </a:r>
            <a:r>
              <a:rPr lang="ru-RU" sz="1400" b="1" i="1" dirty="0" smtClean="0"/>
              <a:t> </a:t>
            </a:r>
          </a:p>
          <a:p>
            <a:pPr marL="274320" lvl="0" indent="-274320" algn="r">
              <a:buClr>
                <a:schemeClr val="accent1"/>
              </a:buClr>
              <a:buSzPct val="85000"/>
            </a:pPr>
            <a:r>
              <a:rPr lang="ru-RU" sz="1400" b="1" i="1" dirty="0" smtClean="0"/>
              <a:t>Республики Башкортостан </a:t>
            </a:r>
            <a:br>
              <a:rPr lang="ru-RU" sz="1400" b="1" i="1" dirty="0" smtClean="0"/>
            </a:br>
            <a:r>
              <a:rPr lang="be-BY" sz="1400" b="1" i="1" dirty="0" smtClean="0"/>
              <a:t> </a:t>
            </a:r>
            <a:endParaRPr kumimoji="0" lang="ru-RU" sz="1400" b="1" i="1" u="none" strike="noStrike" kern="1200" cap="none" spc="0" normalizeH="0" baseline="0" noProof="0" dirty="0" smtClean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94394" y="2095981"/>
            <a:ext cx="687800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i="1" dirty="0"/>
              <a:t> </a:t>
            </a:r>
            <a:r>
              <a:rPr lang="ru-RU" sz="2800" b="1" i="1" dirty="0" smtClean="0"/>
              <a:t>Изучение </a:t>
            </a:r>
            <a:r>
              <a:rPr lang="ru-RU" sz="2800" b="1" i="1" dirty="0"/>
              <a:t>интереса </a:t>
            </a:r>
            <a:endParaRPr lang="ru-RU" sz="2800" b="1" i="1" dirty="0" smtClean="0"/>
          </a:p>
          <a:p>
            <a:pPr lvl="0" algn="ctr"/>
            <a:r>
              <a:rPr lang="ru-RU" sz="2800" b="1" i="1" dirty="0" smtClean="0"/>
              <a:t>к </a:t>
            </a:r>
            <a:r>
              <a:rPr lang="ru-RU" sz="2800" b="1" i="1" dirty="0"/>
              <a:t>чтению среди молодежи Республики </a:t>
            </a:r>
            <a:r>
              <a:rPr lang="ru-RU" sz="2800" b="1" i="1" dirty="0" smtClean="0"/>
              <a:t>Башкортостан</a:t>
            </a:r>
            <a:endParaRPr lang="ru-RU" sz="2800" b="1" i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/>
              <a:t> </a:t>
            </a:r>
            <a:endParaRPr lang="ru-RU" sz="2800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0840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3508" y="167182"/>
            <a:ext cx="8856984" cy="6214146"/>
            <a:chOff x="143508" y="167182"/>
            <a:chExt cx="8856984" cy="621414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sp>
        <p:nvSpPr>
          <p:cNvPr id="8" name="Прямоугольник 7"/>
          <p:cNvSpPr/>
          <p:nvPr/>
        </p:nvSpPr>
        <p:spPr>
          <a:xfrm>
            <a:off x="323528" y="1057518"/>
            <a:ext cx="8496944" cy="3067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a typeface="Calibri"/>
                <a:cs typeface="Times New Roman"/>
              </a:rPr>
              <a:t>Уважаемый респондент</a:t>
            </a:r>
            <a:r>
              <a:rPr lang="ru-RU" b="1" i="1" dirty="0" smtClean="0">
                <a:ea typeface="Calibri"/>
                <a:cs typeface="Times New Roman"/>
              </a:rPr>
              <a:t>! 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i="1" dirty="0" smtClean="0">
                <a:ea typeface="Calibri"/>
                <a:cs typeface="Times New Roman"/>
              </a:rPr>
              <a:t>(форма обращения к респондентам)</a:t>
            </a:r>
            <a:endParaRPr lang="ru-RU" sz="1100" i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a typeface="Calibri"/>
                <a:cs typeface="Times New Roman"/>
              </a:rPr>
              <a:t>Национальная библиотека имени </a:t>
            </a:r>
            <a:r>
              <a:rPr lang="ru-RU" dirty="0" err="1" smtClean="0">
                <a:ea typeface="Calibri"/>
                <a:cs typeface="Times New Roman"/>
              </a:rPr>
              <a:t>Ахмет-Заки</a:t>
            </a:r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dirty="0" err="1" smtClean="0">
                <a:ea typeface="Calibri"/>
                <a:cs typeface="Times New Roman"/>
              </a:rPr>
              <a:t>Валиди</a:t>
            </a:r>
            <a:r>
              <a:rPr lang="ru-RU" dirty="0" smtClean="0">
                <a:ea typeface="Calibri"/>
                <a:cs typeface="Times New Roman"/>
              </a:rPr>
              <a:t> Республики Башкортостан при поддержке Министерства по молодежной политике и спорта Республики Башкортостан проводит социологическое исследование, </a:t>
            </a:r>
            <a:r>
              <a:rPr lang="ru-RU" dirty="0" smtClean="0">
                <a:ea typeface="Calibri"/>
                <a:cs typeface="Times New Roman"/>
              </a:rPr>
              <a:t>с </a:t>
            </a:r>
            <a:r>
              <a:rPr lang="ru-RU" dirty="0" smtClean="0">
                <a:ea typeface="Calibri"/>
                <a:cs typeface="Times New Roman"/>
              </a:rPr>
              <a:t>целью изучения предпочтений молодежи в чтении и их учета в деятельности библиотек региона.</a:t>
            </a:r>
            <a:endParaRPr lang="ru-RU" sz="11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u="sng" dirty="0" smtClean="0">
                <a:ea typeface="Calibri"/>
                <a:cs typeface="Times New Roman"/>
              </a:rPr>
              <a:t>Внимание</a:t>
            </a:r>
            <a:r>
              <a:rPr lang="ru-RU" dirty="0">
                <a:ea typeface="Calibri"/>
                <a:cs typeface="Times New Roman"/>
              </a:rPr>
              <a:t>!  При ответах допускается выбор любого количества вариантов ответов</a:t>
            </a:r>
            <a:r>
              <a:rPr lang="ru-RU" dirty="0">
                <a:ea typeface="Calibri"/>
                <a:cs typeface="Calibri"/>
              </a:rPr>
              <a:t>.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4005064"/>
            <a:ext cx="3636403" cy="246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ea typeface="Calibri"/>
                <a:cs typeface="Times New Roman"/>
              </a:rPr>
              <a:t>Читаете ли Вы в печатном формате: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ea typeface="Calibri"/>
                <a:cs typeface="Times New Roman"/>
              </a:rPr>
              <a:t>учебную литературу?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ea typeface="Calibri"/>
                <a:cs typeface="Times New Roman"/>
              </a:rPr>
              <a:t>художественную литературу?                   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ea typeface="Calibri"/>
                <a:cs typeface="Times New Roman"/>
              </a:rPr>
              <a:t>журналы?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ea typeface="Calibri"/>
                <a:cs typeface="Times New Roman"/>
              </a:rPr>
              <a:t>газеты?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ea typeface="Calibri"/>
                <a:cs typeface="Times New Roman"/>
              </a:rPr>
              <a:t>не читаю.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3861048"/>
            <a:ext cx="4248472" cy="246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 startAt="2"/>
            </a:pPr>
            <a:r>
              <a:rPr lang="ru-RU" b="1" dirty="0">
                <a:ea typeface="Calibri"/>
                <a:cs typeface="Times New Roman"/>
              </a:rPr>
              <a:t>Читаете ли Вы в электронном формате: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ea typeface="Calibri"/>
                <a:cs typeface="Times New Roman"/>
              </a:rPr>
              <a:t>учебную литературу?     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ea typeface="Calibri"/>
                <a:cs typeface="Times New Roman"/>
              </a:rPr>
              <a:t>художественную литературу?                      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ea typeface="Calibri"/>
                <a:cs typeface="Times New Roman"/>
              </a:rPr>
              <a:t>журналы?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ea typeface="Calibri"/>
                <a:cs typeface="Times New Roman"/>
              </a:rPr>
              <a:t>газеты?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ea typeface="Calibri"/>
                <a:cs typeface="Times New Roman"/>
              </a:rPr>
              <a:t>блоги и материалы сайтов?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ea typeface="Calibri"/>
                <a:cs typeface="Times New Roman"/>
              </a:rPr>
              <a:t>не читаю.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6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43508" y="167182"/>
            <a:ext cx="8856984" cy="6214146"/>
            <a:chOff x="143508" y="167182"/>
            <a:chExt cx="8856984" cy="621414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sp>
        <p:nvSpPr>
          <p:cNvPr id="7" name="Содержимое 2"/>
          <p:cNvSpPr txBox="1">
            <a:spLocks/>
          </p:cNvSpPr>
          <p:nvPr/>
        </p:nvSpPr>
        <p:spPr>
          <a:xfrm>
            <a:off x="323528" y="1268760"/>
            <a:ext cx="8496944" cy="108012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54013">
              <a:buNone/>
            </a:pPr>
            <a:r>
              <a:rPr lang="ru-RU" sz="1800" i="1" dirty="0"/>
              <a:t>Таблица 1.</a:t>
            </a:r>
          </a:p>
          <a:p>
            <a:pPr marL="0" indent="354013">
              <a:buNone/>
            </a:pPr>
            <a:r>
              <a:rPr lang="ru-RU" sz="1800" dirty="0"/>
              <a:t>Ответы на вопрос </a:t>
            </a:r>
            <a:r>
              <a:rPr lang="ru-RU" sz="1800" i="1" dirty="0"/>
              <a:t>«В каком формате Вы читаете следующие издания?»</a:t>
            </a:r>
            <a:r>
              <a:rPr lang="ru-RU" sz="1800" dirty="0"/>
              <a:t> (в % к числу опрошенных)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591714"/>
              </p:ext>
            </p:extLst>
          </p:nvPr>
        </p:nvGraphicFramePr>
        <p:xfrm>
          <a:off x="539552" y="3138645"/>
          <a:ext cx="8136903" cy="1369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8982"/>
                <a:gridCol w="2394449"/>
                <a:gridCol w="2633472"/>
              </a:tblGrid>
              <a:tr h="2203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печатном формате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электронном формате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учебную литературу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художественную литературу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журналы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газеты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не читаю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676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3508" y="167182"/>
            <a:ext cx="8856984" cy="6214146"/>
            <a:chOff x="143508" y="167182"/>
            <a:chExt cx="8856984" cy="621414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872593056"/>
              </p:ext>
            </p:extLst>
          </p:nvPr>
        </p:nvGraphicFramePr>
        <p:xfrm>
          <a:off x="323528" y="1196752"/>
          <a:ext cx="849694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2921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3508" y="167182"/>
            <a:ext cx="8856984" cy="6214146"/>
            <a:chOff x="143508" y="167182"/>
            <a:chExt cx="8856984" cy="621414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067005843"/>
              </p:ext>
            </p:extLst>
          </p:nvPr>
        </p:nvGraphicFramePr>
        <p:xfrm>
          <a:off x="323528" y="1828800"/>
          <a:ext cx="8496944" cy="44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2058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1"/>
          </p:nvPr>
        </p:nvGraphicFramePr>
        <p:xfrm>
          <a:off x="1496854" y="1644488"/>
          <a:ext cx="6113780" cy="4337374"/>
        </p:xfrm>
        <a:graphic>
          <a:graphicData uri="http://schemas.openxmlformats.org/drawingml/2006/table">
            <a:tbl>
              <a:tblPr firstRow="1" firstCol="1" bandRow="1"/>
              <a:tblGrid>
                <a:gridCol w="3056890"/>
                <a:gridCol w="305689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Русская классика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50.9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Зарубежная классика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41.3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Литература советского периода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20.0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Современная зарубежная литература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36.0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Современная российская литература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21.2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Приключенческая литература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26.6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Фантастика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36.9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Фэнтази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27.6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Исторические романы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21.8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Ужасы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18.4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Биографические романы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12.5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Детективы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26.9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Женские романы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17.5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Литература на национальном языке (кроме русского)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10.7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Затрудняюсь ответить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1.6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Не читаю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2.4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143508" y="167182"/>
            <a:ext cx="8856984" cy="6214146"/>
            <a:chOff x="143508" y="167182"/>
            <a:chExt cx="8856984" cy="621414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sp>
        <p:nvSpPr>
          <p:cNvPr id="7" name="Прямоугольник 6"/>
          <p:cNvSpPr/>
          <p:nvPr/>
        </p:nvSpPr>
        <p:spPr>
          <a:xfrm>
            <a:off x="467544" y="1052736"/>
            <a:ext cx="835292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latin typeface="+mj-lt"/>
                <a:ea typeface="Calibri"/>
                <a:cs typeface="Times New Roman"/>
              </a:rPr>
              <a:t>Таблица 2.</a:t>
            </a:r>
            <a:endParaRPr lang="ru-RU" dirty="0">
              <a:latin typeface="+mj-lt"/>
              <a:ea typeface="Calibri"/>
              <a:cs typeface="Times New Roman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+mj-lt"/>
                <a:ea typeface="Calibri"/>
                <a:cs typeface="Times New Roman"/>
              </a:rPr>
              <a:t>На вопрос </a:t>
            </a:r>
            <a:r>
              <a:rPr lang="ru-RU" i="1" dirty="0">
                <a:latin typeface="+mj-lt"/>
                <a:ea typeface="Calibri"/>
                <a:cs typeface="Times New Roman"/>
              </a:rPr>
              <a:t>«Какую художественную литературу </a:t>
            </a:r>
            <a:r>
              <a:rPr lang="ru-RU" i="1" dirty="0" smtClean="0">
                <a:latin typeface="+mj-lt"/>
                <a:ea typeface="Calibri"/>
                <a:cs typeface="Times New Roman"/>
              </a:rPr>
              <a:t>Вы </a:t>
            </a:r>
            <a:r>
              <a:rPr lang="ru-RU" i="1" dirty="0">
                <a:latin typeface="+mj-lt"/>
                <a:ea typeface="Calibri"/>
                <a:cs typeface="Times New Roman"/>
              </a:rPr>
              <a:t>предпочитаете?»</a:t>
            </a:r>
            <a:r>
              <a:rPr lang="ru-RU" dirty="0">
                <a:latin typeface="+mj-lt"/>
                <a:ea typeface="Calibri"/>
                <a:cs typeface="Times New Roman"/>
              </a:rPr>
              <a:t> (в % к числу опрошенных) </a:t>
            </a:r>
            <a:r>
              <a:rPr lang="ru-RU" dirty="0" smtClean="0">
                <a:latin typeface="+mj-lt"/>
                <a:ea typeface="Calibri"/>
                <a:cs typeface="Times New Roman"/>
              </a:rPr>
              <a:t>даны </a:t>
            </a:r>
            <a:r>
              <a:rPr lang="ru-RU" dirty="0">
                <a:latin typeface="+mj-lt"/>
                <a:ea typeface="Calibri"/>
                <a:cs typeface="Times New Roman"/>
              </a:rPr>
              <a:t>следующие ответы:</a:t>
            </a:r>
            <a:endParaRPr lang="ru-RU" dirty="0">
              <a:effectLst/>
              <a:latin typeface="+mj-lt"/>
              <a:ea typeface="Calibri"/>
              <a:cs typeface="Times New Roman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164406"/>
              </p:ext>
            </p:extLst>
          </p:nvPr>
        </p:nvGraphicFramePr>
        <p:xfrm>
          <a:off x="323527" y="2348880"/>
          <a:ext cx="8496944" cy="3880810"/>
        </p:xfrm>
        <a:graphic>
          <a:graphicData uri="http://schemas.openxmlformats.org/drawingml/2006/table">
            <a:tbl>
              <a:tblPr firstRow="1" firstCol="1" bandRow="1"/>
              <a:tblGrid>
                <a:gridCol w="4248472"/>
                <a:gridCol w="4248472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Русская классика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50.9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Зарубежная классика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41.3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/>
                          <a:ea typeface="Calibri"/>
                          <a:cs typeface="Times New Roman"/>
                        </a:rPr>
                        <a:t>Литература советского периода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20.0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Современная зарубежная литература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36.0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Современная российская литература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21.2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Приключенческая литература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26.6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Фантастика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36.9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Фэнтази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27.6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Исторические романы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21.8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Ужасы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18.4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Биографические романы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12.5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Детективы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26.9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Женские романы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17.5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Литература на национальном языке (кроме русского)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10.7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Затрудняюсь ответить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1.6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/>
                          <a:ea typeface="Calibri"/>
                          <a:cs typeface="Times New Roman"/>
                        </a:rPr>
                        <a:t>Не читаю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2.4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52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3508" y="167182"/>
            <a:ext cx="8856984" cy="6214146"/>
            <a:chOff x="143508" y="167182"/>
            <a:chExt cx="8856984" cy="621414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58464840"/>
              </p:ext>
            </p:extLst>
          </p:nvPr>
        </p:nvGraphicFramePr>
        <p:xfrm>
          <a:off x="323528" y="1204854"/>
          <a:ext cx="849694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67544" y="510354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dirty="0" smtClean="0"/>
              <a:t>классические </a:t>
            </a:r>
            <a:r>
              <a:rPr lang="ru-RU" dirty="0"/>
              <a:t>художественные произведения занимают ведущие позиции в читательских ориентациях. </a:t>
            </a:r>
            <a:endParaRPr lang="ru-RU" dirty="0" smtClean="0"/>
          </a:p>
          <a:p>
            <a:pPr indent="354013" algn="just"/>
            <a:r>
              <a:rPr lang="ru-RU" dirty="0" smtClean="0"/>
              <a:t>Литературным </a:t>
            </a:r>
            <a:r>
              <a:rPr lang="ru-RU" dirty="0"/>
              <a:t>спросом среди студенческой молодежи пользуются современная зарубежная литература и </a:t>
            </a:r>
            <a:r>
              <a:rPr lang="ru-RU" dirty="0" smtClean="0"/>
              <a:t>  фантастика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215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3508" y="167182"/>
            <a:ext cx="8856984" cy="6214146"/>
            <a:chOff x="143508" y="167182"/>
            <a:chExt cx="8856984" cy="621414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sp>
        <p:nvSpPr>
          <p:cNvPr id="8" name="Прямоугольник 7"/>
          <p:cNvSpPr/>
          <p:nvPr/>
        </p:nvSpPr>
        <p:spPr>
          <a:xfrm>
            <a:off x="827584" y="1340768"/>
            <a:ext cx="7488832" cy="4834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lvl="0" indent="-354013" fontAlgn="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 smtClean="0">
                <a:ea typeface="Times New Roman"/>
                <a:cs typeface="Arial"/>
              </a:rPr>
              <a:t>4.	Какой </a:t>
            </a:r>
            <a:r>
              <a:rPr lang="ru-RU" b="1" dirty="0">
                <a:ea typeface="Times New Roman"/>
                <a:cs typeface="Arial"/>
              </a:rPr>
              <a:t>тематикой специализированной (нехудожественной) литературы Вы интересуетесь?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506 (36.17%)7. Саморазвитие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426 (30.45%)11. Наука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400 (28.59%)4. Искусство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314 (22.44%)2. Философия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305 (21.80%)6. Биографии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280 (20.01%)1. Публицистика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257 (18.37%)10. Техника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209 (14.94%)3. Бизнес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190 (13.58%)12. Другое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155 (11.08%)9. Эзотерика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138 (9.86%)5. Мемуары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129 (9.22%)8. Религия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85 (6.08%)13. Затрудняюсь ответить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56 (4.00%)14. Не читаю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3141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3508" y="167182"/>
            <a:ext cx="8856984" cy="6214146"/>
            <a:chOff x="143508" y="167182"/>
            <a:chExt cx="8856984" cy="621414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710006149"/>
              </p:ext>
            </p:extLst>
          </p:nvPr>
        </p:nvGraphicFramePr>
        <p:xfrm>
          <a:off x="323528" y="1196752"/>
          <a:ext cx="8496944" cy="36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67544" y="5103542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dirty="0"/>
              <a:t>На национальном языке читает книги лишь 10 % </a:t>
            </a:r>
            <a:r>
              <a:rPr lang="ru-RU" dirty="0" smtClean="0"/>
              <a:t>респондентов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780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3508" y="167182"/>
            <a:ext cx="8856984" cy="6214146"/>
            <a:chOff x="143508" y="167182"/>
            <a:chExt cx="8856984" cy="621414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sp>
        <p:nvSpPr>
          <p:cNvPr id="8" name="Прямоугольник 7"/>
          <p:cNvSpPr/>
          <p:nvPr/>
        </p:nvSpPr>
        <p:spPr>
          <a:xfrm>
            <a:off x="1043608" y="1340768"/>
            <a:ext cx="7056784" cy="2759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lvl="0" indent="-354013" fontAlgn="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 smtClean="0">
                <a:ea typeface="Times New Roman"/>
                <a:cs typeface="Arial"/>
              </a:rPr>
              <a:t>	Чье </a:t>
            </a:r>
            <a:r>
              <a:rPr lang="ru-RU" b="1" dirty="0">
                <a:ea typeface="Times New Roman"/>
                <a:cs typeface="Arial"/>
              </a:rPr>
              <a:t>мнение Вы готовы учитывать при выборе книг?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942 (67.33%)7. Выбираю сам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639 (45.68%)2. Друзей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387 (27.66%)3. Учителей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338 (24.16%)1. Родителей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335 (23.95%)6. Пользователей групп в социальных сетях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220 (15.73%)4. Библиотекарей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86 (6.15%)5. Консультантов в книжном магазине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42 (3.00%)8. Другое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4509120"/>
            <a:ext cx="7056784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lvl="0" indent="-354013" fontAlgn="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 smtClean="0">
                <a:ea typeface="Times New Roman"/>
                <a:cs typeface="Arial"/>
              </a:rPr>
              <a:t>	Следите </a:t>
            </a:r>
            <a:r>
              <a:rPr lang="ru-RU" b="1" dirty="0">
                <a:ea typeface="Times New Roman"/>
                <a:cs typeface="Arial"/>
              </a:rPr>
              <a:t>ли Вы за новинками в области литературы?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806 (57.61%)2. Время от времени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455 (32.52%)3. Нет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158 (11.29%)1. Да, постоянно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68819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3508" y="167182"/>
            <a:ext cx="8856984" cy="6214146"/>
            <a:chOff x="143508" y="167182"/>
            <a:chExt cx="8856984" cy="621414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sp>
        <p:nvSpPr>
          <p:cNvPr id="8" name="Прямоугольник 7"/>
          <p:cNvSpPr/>
          <p:nvPr/>
        </p:nvSpPr>
        <p:spPr>
          <a:xfrm>
            <a:off x="611560" y="1844824"/>
            <a:ext cx="7920880" cy="364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lvl="0" indent="-354013" fontAlgn="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 smtClean="0">
                <a:ea typeface="Times New Roman"/>
                <a:cs typeface="Arial"/>
              </a:rPr>
              <a:t>	Каким </a:t>
            </a:r>
            <a:r>
              <a:rPr lang="ru-RU" b="1" dirty="0">
                <a:ea typeface="Times New Roman"/>
                <a:cs typeface="Arial"/>
              </a:rPr>
              <a:t>образом Вы отслеживаете появление новых книг </a:t>
            </a:r>
            <a:r>
              <a:rPr lang="ru-RU" b="1" dirty="0" smtClean="0">
                <a:ea typeface="Times New Roman"/>
                <a:cs typeface="Arial"/>
              </a:rPr>
              <a:t/>
            </a:r>
            <a:br>
              <a:rPr lang="ru-RU" b="1" dirty="0" smtClean="0">
                <a:ea typeface="Times New Roman"/>
                <a:cs typeface="Arial"/>
              </a:rPr>
            </a:br>
            <a:r>
              <a:rPr lang="ru-RU" b="1" dirty="0" smtClean="0">
                <a:ea typeface="Times New Roman"/>
                <a:cs typeface="Arial"/>
              </a:rPr>
              <a:t>и </a:t>
            </a:r>
            <a:r>
              <a:rPr lang="ru-RU" b="1" dirty="0">
                <a:ea typeface="Times New Roman"/>
                <a:cs typeface="Arial"/>
              </a:rPr>
              <a:t>статей?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 smtClean="0">
                <a:ea typeface="Times New Roman"/>
                <a:cs typeface="Arial"/>
              </a:rPr>
              <a:t>468 </a:t>
            </a:r>
            <a:r>
              <a:rPr lang="ru-RU" dirty="0">
                <a:ea typeface="Times New Roman"/>
                <a:cs typeface="Arial"/>
              </a:rPr>
              <a:t>(33.45%)9. Интересуюсь у знакомых при общении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299 (21.37%)8. Участвую в обсуждении в группах в социальных сетях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250 (17.87%)1. Мне это неинтересно, не слежу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234 (16.73%)2. Читаю рубрики о новинках в периодической печати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220 (15.73%)10. Другое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213 (15.23%)4. Интересуюсь в книжных магазинах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185 (13.22%)3. Слежу по сайтам издательств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173 (12.37%)6. Интересуюсь в библиотеках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171 (12.22%)5. Слежу по сайтам книжных магазинов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93 (6.65%)7. Слежу по сайтам библиотек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51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3508" y="167182"/>
            <a:ext cx="8856984" cy="6214146"/>
            <a:chOff x="143508" y="167182"/>
            <a:chExt cx="8856984" cy="621414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sp>
        <p:nvSpPr>
          <p:cNvPr id="7" name="Прямоугольник 6"/>
          <p:cNvSpPr/>
          <p:nvPr/>
        </p:nvSpPr>
        <p:spPr>
          <a:xfrm>
            <a:off x="683568" y="1772816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В Республике </a:t>
            </a:r>
            <a:r>
              <a:rPr lang="ru-RU" sz="2800" dirty="0" smtClean="0"/>
              <a:t>Башкортостан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/>
              <a:t>библиотечное обслуживание молодежи   осуществляют </a:t>
            </a:r>
            <a:endParaRPr lang="ru-RU" sz="2800" dirty="0" smtClean="0"/>
          </a:p>
          <a:p>
            <a:pPr algn="ctr"/>
            <a:r>
              <a:rPr lang="ru-RU" sz="2800" dirty="0" smtClean="0"/>
              <a:t> </a:t>
            </a:r>
            <a:r>
              <a:rPr lang="ru-RU" sz="2800" b="1" dirty="0" smtClean="0"/>
              <a:t>1583 </a:t>
            </a:r>
            <a:r>
              <a:rPr lang="ru-RU" sz="2800" dirty="0"/>
              <a:t>общедоступных </a:t>
            </a:r>
            <a:r>
              <a:rPr lang="ru-RU" sz="2800" dirty="0" smtClean="0"/>
              <a:t>библиотек</a:t>
            </a:r>
          </a:p>
          <a:p>
            <a:pPr algn="ctr"/>
            <a:endParaRPr lang="ru-RU" sz="2800" dirty="0"/>
          </a:p>
          <a:p>
            <a:pPr algn="ctr"/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3588698"/>
            <a:ext cx="7632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i="1" dirty="0" smtClean="0"/>
              <a:t>Основные задачи </a:t>
            </a:r>
            <a:r>
              <a:rPr lang="ru-RU" i="1" dirty="0"/>
              <a:t>– создание для </a:t>
            </a:r>
            <a:r>
              <a:rPr lang="ru-RU" i="1" dirty="0" smtClean="0"/>
              <a:t> молодежи  </a:t>
            </a:r>
            <a:r>
              <a:rPr lang="ru-RU" i="1" dirty="0"/>
              <a:t>благоприятной среды развития, формирования потребности в чтении, информационных потребностей, организация осмысленного, духовно наполненного </a:t>
            </a:r>
            <a:r>
              <a:rPr lang="ru-RU" i="1" dirty="0" smtClean="0"/>
              <a:t>досуга</a:t>
            </a:r>
            <a:r>
              <a:rPr lang="ru-RU" b="1" i="1" dirty="0" smtClean="0"/>
              <a:t>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0388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3508" y="167182"/>
            <a:ext cx="8856984" cy="6214146"/>
            <a:chOff x="143508" y="167182"/>
            <a:chExt cx="8856984" cy="621414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sp>
        <p:nvSpPr>
          <p:cNvPr id="8" name="Прямоугольник 7"/>
          <p:cNvSpPr/>
          <p:nvPr/>
        </p:nvSpPr>
        <p:spPr>
          <a:xfrm>
            <a:off x="1404040" y="1403743"/>
            <a:ext cx="6336704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lvl="0" indent="-354013" fontAlgn="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 smtClean="0">
                <a:ea typeface="Times New Roman"/>
                <a:cs typeface="Arial"/>
              </a:rPr>
              <a:t>	Откуда </a:t>
            </a:r>
            <a:r>
              <a:rPr lang="ru-RU" b="1" dirty="0">
                <a:ea typeface="Times New Roman"/>
                <a:cs typeface="Arial"/>
              </a:rPr>
              <a:t>Вы чаще всего берете книги, которые Вас </a:t>
            </a:r>
            <a:r>
              <a:rPr lang="ru-RU" b="1" dirty="0" smtClean="0">
                <a:ea typeface="Times New Roman"/>
                <a:cs typeface="Arial"/>
              </a:rPr>
              <a:t>интересуют</a:t>
            </a:r>
            <a:r>
              <a:rPr lang="ru-RU" b="1" dirty="0">
                <a:ea typeface="Times New Roman"/>
                <a:cs typeface="Arial"/>
              </a:rPr>
              <a:t>?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928 (66.33%)1. Скачиваю в Интернете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596 (42.60%)2. Покупаю в книжном магазине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566 (40.46%)3. Пользуюсь услугами библиотеки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285750" lvl="1" indent="-2857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337 (24.09%)4. Беру почитать у знакомых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04040" y="3573016"/>
            <a:ext cx="4572000" cy="9814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4013" lvl="0" indent="-354013" fontAlgn="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 smtClean="0">
                <a:ea typeface="Times New Roman"/>
                <a:cs typeface="Arial"/>
              </a:rPr>
              <a:t>	Слушаете </a:t>
            </a:r>
            <a:r>
              <a:rPr lang="ru-RU" b="1" dirty="0">
                <a:ea typeface="Times New Roman"/>
                <a:cs typeface="Arial"/>
              </a:rPr>
              <a:t>ли Вы аудиокниги?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950 (67.91%)1. Нет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455 (32.52%)2. Да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04040" y="4812875"/>
            <a:ext cx="6336704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lvl="0" indent="-450850" fontAlgn="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 smtClean="0">
                <a:ea typeface="Times New Roman"/>
                <a:cs typeface="Arial"/>
              </a:rPr>
              <a:t>	Пользуетесь </a:t>
            </a:r>
            <a:r>
              <a:rPr lang="ru-RU" b="1" dirty="0">
                <a:ea typeface="Times New Roman"/>
                <a:cs typeface="Arial"/>
              </a:rPr>
              <a:t>ли Вы услугами библиотек?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450850" lvl="1" indent="-4508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806 (57.61%)2. Редко пользуюсь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450850" lvl="1" indent="-4508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334 (23.87%)3. Постоянно пользуюсь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450850" lvl="1" indent="-450850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276 (19.73%)1. Нет, не пользуюсь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134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1580" y="159542"/>
            <a:ext cx="8856984" cy="6214146"/>
            <a:chOff x="143508" y="167182"/>
            <a:chExt cx="8856984" cy="621414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sp>
        <p:nvSpPr>
          <p:cNvPr id="9" name="Прямоугольник 8"/>
          <p:cNvSpPr/>
          <p:nvPr/>
        </p:nvSpPr>
        <p:spPr>
          <a:xfrm>
            <a:off x="967744" y="1268760"/>
            <a:ext cx="7204656" cy="305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lvl="0" indent="-354013" fontAlgn="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 smtClean="0">
                <a:ea typeface="Times New Roman"/>
                <a:cs typeface="Arial"/>
              </a:rPr>
              <a:t>11.	С </a:t>
            </a:r>
            <a:r>
              <a:rPr lang="ru-RU" b="1" dirty="0">
                <a:ea typeface="Times New Roman"/>
                <a:cs typeface="Arial"/>
              </a:rPr>
              <a:t>какими целями Вы посещаете библиотеку?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897 (64.12%)1. В учебных целях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230 (16.44%)9. Не посещаю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211 (15.08%)7. Другое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192 (13.72%)4. Чтобы занять свободное время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98 (7.01%)5. Посещаю мероприятия, заседания клубов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82 (5.86%)2. Для работы в зоне </a:t>
            </a:r>
            <a:r>
              <a:rPr lang="ru-RU" dirty="0" err="1">
                <a:ea typeface="Times New Roman"/>
                <a:cs typeface="Arial"/>
              </a:rPr>
              <a:t>Wi-Fi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57 (4.07%)3. Для работы на библиотечном компьютере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57 (4.07%)6. Прохожу курсы дополнительного образования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39 (2.79%)8. Затрудняюсь ответить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7721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3508" y="167182"/>
            <a:ext cx="8856984" cy="6214146"/>
            <a:chOff x="143508" y="167182"/>
            <a:chExt cx="8856984" cy="621414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sp>
        <p:nvSpPr>
          <p:cNvPr id="8" name="Прямоугольник 7"/>
          <p:cNvSpPr/>
          <p:nvPr/>
        </p:nvSpPr>
        <p:spPr>
          <a:xfrm>
            <a:off x="468053" y="1484784"/>
            <a:ext cx="3383867" cy="246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lvl="0" indent="-354013" fontAlgn="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 smtClean="0">
                <a:ea typeface="Times New Roman"/>
                <a:cs typeface="Arial"/>
              </a:rPr>
              <a:t>13.	Ваш </a:t>
            </a:r>
            <a:r>
              <a:rPr lang="ru-RU" b="1" dirty="0">
                <a:ea typeface="Times New Roman"/>
                <a:cs typeface="Arial"/>
              </a:rPr>
              <a:t>возраст: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382 (27.3%)14-18 лет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247 (17.7%)18-21 лет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235 (16.8%)21-25 лет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161 (11.5%)до 14 лет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160 (11.4%)25-30 лет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123 (8.8%)старше 35 лет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91 (6.5%)30-35 лет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00280" y="2225691"/>
            <a:ext cx="2448272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lvl="0" indent="-354013" fontAlgn="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 smtClean="0">
                <a:ea typeface="Times New Roman"/>
                <a:cs typeface="Arial"/>
              </a:rPr>
              <a:t>14.	Ваш </a:t>
            </a:r>
            <a:r>
              <a:rPr lang="ru-RU" b="1" dirty="0">
                <a:ea typeface="Times New Roman"/>
                <a:cs typeface="Arial"/>
              </a:rPr>
              <a:t>пол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957 (68%)жен.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442 (32%)муж.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8052" y="4149080"/>
            <a:ext cx="8280411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lvl="0" indent="-354013" fontAlgn="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 smtClean="0">
                <a:ea typeface="Times New Roman"/>
                <a:cs typeface="Arial"/>
              </a:rPr>
              <a:t>15.	Ваше </a:t>
            </a:r>
            <a:r>
              <a:rPr lang="ru-RU" b="1" dirty="0">
                <a:ea typeface="Times New Roman"/>
                <a:cs typeface="Arial"/>
              </a:rPr>
              <a:t>образование: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375 (27%)высшее образование (специалист, магистратура)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360 (26%)основное общее образование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285 (20%)среднее общее образование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277 (20%)высшее образование(</a:t>
            </a:r>
            <a:r>
              <a:rPr lang="ru-RU" dirty="0" err="1">
                <a:ea typeface="Times New Roman"/>
                <a:cs typeface="Arial"/>
              </a:rPr>
              <a:t>бакалавриат</a:t>
            </a:r>
            <a:r>
              <a:rPr lang="ru-RU" dirty="0">
                <a:ea typeface="Times New Roman"/>
                <a:cs typeface="Arial"/>
              </a:rPr>
              <a:t>)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54013" lvl="1" indent="-354013" fontAlgn="t">
              <a:lnSpc>
                <a:spcPct val="107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ea typeface="Times New Roman"/>
                <a:cs typeface="Arial"/>
              </a:rPr>
              <a:t> 102 (7%)среднее профессиональное образование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96572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3508" y="167182"/>
            <a:ext cx="8856984" cy="6214146"/>
            <a:chOff x="143508" y="167182"/>
            <a:chExt cx="8856984" cy="621414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sp>
        <p:nvSpPr>
          <p:cNvPr id="7" name="Прямоугольник 6"/>
          <p:cNvSpPr/>
          <p:nvPr/>
        </p:nvSpPr>
        <p:spPr>
          <a:xfrm>
            <a:off x="323528" y="1628507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II</a:t>
            </a:r>
            <a:r>
              <a:rPr lang="ru-RU" b="1" dirty="0" smtClean="0"/>
              <a:t> блок </a:t>
            </a:r>
          </a:p>
          <a:p>
            <a:pPr algn="ctr"/>
            <a:r>
              <a:rPr lang="ru-RU" b="1" dirty="0" smtClean="0"/>
              <a:t>социологический опрос </a:t>
            </a:r>
            <a:r>
              <a:rPr lang="ru-RU" b="1" dirty="0"/>
              <a:t>«Что читают первокурсники гуманитарных факультетов вузов г. Уфы?»</a:t>
            </a:r>
            <a:endParaRPr lang="ru-RU" dirty="0"/>
          </a:p>
          <a:p>
            <a:pPr indent="354013" algn="just"/>
            <a:r>
              <a:rPr lang="ru-RU" b="1" dirty="0"/>
              <a:t> </a:t>
            </a:r>
            <a:endParaRPr lang="ru-RU" dirty="0"/>
          </a:p>
          <a:p>
            <a:pPr indent="354013" algn="just"/>
            <a:r>
              <a:rPr lang="ru-RU" dirty="0" smtClean="0"/>
              <a:t>социологический </a:t>
            </a:r>
            <a:r>
              <a:rPr lang="ru-RU" dirty="0"/>
              <a:t>опрос, </a:t>
            </a:r>
            <a:r>
              <a:rPr lang="ru-RU" dirty="0" smtClean="0"/>
              <a:t>проведен в </a:t>
            </a:r>
            <a:r>
              <a:rPr lang="ru-RU" dirty="0"/>
              <a:t>рамках </a:t>
            </a:r>
            <a:r>
              <a:rPr lang="ru-RU" b="1" dirty="0"/>
              <a:t>Недели </a:t>
            </a:r>
            <a:r>
              <a:rPr lang="ru-RU" b="1" dirty="0" smtClean="0"/>
              <a:t>первокурсника</a:t>
            </a:r>
          </a:p>
          <a:p>
            <a:pPr indent="354013" algn="just"/>
            <a:endParaRPr lang="ru-RU" dirty="0"/>
          </a:p>
          <a:p>
            <a:pPr indent="354013" algn="just"/>
            <a:endParaRPr lang="ru-RU" dirty="0" smtClean="0"/>
          </a:p>
          <a:p>
            <a:pPr indent="354013" algn="just"/>
            <a:r>
              <a:rPr lang="ru-RU" dirty="0" smtClean="0"/>
              <a:t> На </a:t>
            </a:r>
            <a:r>
              <a:rPr lang="ru-RU" dirty="0"/>
              <a:t>вопрос: </a:t>
            </a:r>
            <a:r>
              <a:rPr lang="ru-RU" i="1" dirty="0"/>
              <a:t>«Какая книга, прочитанная за последнее время, произвела на Вас наибольшее впечатление?» </a:t>
            </a:r>
            <a:r>
              <a:rPr lang="ru-RU" dirty="0"/>
              <a:t>попытались</a:t>
            </a:r>
            <a:r>
              <a:rPr lang="ru-RU" i="1" dirty="0"/>
              <a:t> </a:t>
            </a:r>
            <a:r>
              <a:rPr lang="ru-RU" dirty="0"/>
              <a:t>ответить </a:t>
            </a:r>
            <a:r>
              <a:rPr lang="ru-RU" b="1" dirty="0"/>
              <a:t>342</a:t>
            </a:r>
            <a:r>
              <a:rPr lang="ru-RU" dirty="0"/>
              <a:t> </a:t>
            </a:r>
            <a:r>
              <a:rPr lang="ru-RU" dirty="0" smtClean="0"/>
              <a:t>студента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221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3508" y="167182"/>
            <a:ext cx="8856984" cy="6214146"/>
            <a:chOff x="143508" y="167182"/>
            <a:chExt cx="8856984" cy="621414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sp>
        <p:nvSpPr>
          <p:cNvPr id="9" name="Прямоугольник 8"/>
          <p:cNvSpPr/>
          <p:nvPr/>
        </p:nvSpPr>
        <p:spPr>
          <a:xfrm>
            <a:off x="323528" y="1412776"/>
            <a:ext cx="8496944" cy="3924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+mj-lt"/>
                <a:ea typeface="Calibri"/>
                <a:cs typeface="Times New Roman"/>
              </a:rPr>
              <a:t>В «пятерку» самых читаемых книг определились следующие</a:t>
            </a:r>
            <a:r>
              <a:rPr lang="ru-RU" b="1" dirty="0" smtClean="0">
                <a:latin typeface="+mj-lt"/>
                <a:ea typeface="Calibri"/>
                <a:cs typeface="Times New Roman"/>
              </a:rPr>
              <a:t>: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b="1" dirty="0">
              <a:latin typeface="+mj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+mj-lt"/>
                <a:ea typeface="Calibri"/>
                <a:cs typeface="Times New Roman"/>
              </a:rPr>
              <a:t>Роман Михаила Афанасьевича Булгакова «Мастер и Маргарита</a:t>
            </a:r>
            <a:r>
              <a:rPr lang="ru-RU" dirty="0" smtClean="0">
                <a:latin typeface="+mj-lt"/>
                <a:ea typeface="Calibri"/>
                <a:cs typeface="Times New Roman"/>
              </a:rPr>
              <a:t>»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>
              <a:latin typeface="+mj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+mj-lt"/>
                <a:ea typeface="Calibri"/>
                <a:cs typeface="Times New Roman"/>
              </a:rPr>
              <a:t>Роман Льва Николаевича Толстого «Война и мир» </a:t>
            </a:r>
            <a:endParaRPr lang="ru-RU" dirty="0" smtClean="0">
              <a:latin typeface="+mj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latin typeface="+mj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+mj-lt"/>
                <a:ea typeface="Calibri"/>
                <a:cs typeface="Times New Roman"/>
              </a:rPr>
              <a:t>Научно-фантастический </a:t>
            </a:r>
            <a:r>
              <a:rPr lang="ru-RU" dirty="0">
                <a:latin typeface="+mj-lt"/>
                <a:ea typeface="Calibri"/>
                <a:cs typeface="Times New Roman"/>
              </a:rPr>
              <a:t>роман-антиутопия </a:t>
            </a:r>
            <a:r>
              <a:rPr lang="ru-RU" dirty="0" err="1">
                <a:latin typeface="+mj-lt"/>
                <a:ea typeface="Calibri"/>
                <a:cs typeface="Times New Roman"/>
              </a:rPr>
              <a:t>Рэя</a:t>
            </a:r>
            <a:r>
              <a:rPr lang="ru-RU" dirty="0">
                <a:latin typeface="+mj-lt"/>
                <a:ea typeface="Calibri"/>
                <a:cs typeface="Times New Roman"/>
              </a:rPr>
              <a:t> </a:t>
            </a:r>
            <a:r>
              <a:rPr lang="ru-RU" dirty="0" err="1">
                <a:latin typeface="+mj-lt"/>
                <a:ea typeface="Calibri"/>
                <a:cs typeface="Times New Roman"/>
              </a:rPr>
              <a:t>Брэдбери</a:t>
            </a:r>
            <a:r>
              <a:rPr lang="ru-RU" dirty="0">
                <a:latin typeface="+mj-lt"/>
                <a:ea typeface="Calibri"/>
                <a:cs typeface="Times New Roman"/>
              </a:rPr>
              <a:t> «451 градус по Фаренгейту</a:t>
            </a:r>
            <a:r>
              <a:rPr lang="ru-RU" dirty="0" smtClean="0">
                <a:latin typeface="+mj-lt"/>
                <a:ea typeface="Calibri"/>
                <a:cs typeface="Times New Roman"/>
              </a:rPr>
              <a:t>»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>
              <a:latin typeface="+mj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+mj-lt"/>
                <a:ea typeface="Calibri"/>
                <a:cs typeface="Times New Roman"/>
              </a:rPr>
              <a:t>Небезразлична студентам этика искусства и судьба художника в романе Оскара </a:t>
            </a:r>
            <a:r>
              <a:rPr lang="ru-RU" dirty="0" err="1">
                <a:latin typeface="+mj-lt"/>
                <a:ea typeface="Calibri"/>
                <a:cs typeface="Times New Roman"/>
              </a:rPr>
              <a:t>Уальда</a:t>
            </a:r>
            <a:r>
              <a:rPr lang="ru-RU" dirty="0">
                <a:latin typeface="+mj-lt"/>
                <a:ea typeface="Calibri"/>
                <a:cs typeface="Times New Roman"/>
              </a:rPr>
              <a:t> «Портрет Дориана Грея</a:t>
            </a:r>
            <a:r>
              <a:rPr lang="ru-RU" dirty="0" smtClean="0">
                <a:latin typeface="+mj-lt"/>
                <a:ea typeface="Calibri"/>
                <a:cs typeface="Times New Roman"/>
              </a:rPr>
              <a:t>»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>
              <a:latin typeface="+mj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+mj-lt"/>
                <a:ea typeface="Calibri"/>
                <a:cs typeface="Times New Roman"/>
              </a:rPr>
              <a:t>Повесть </a:t>
            </a:r>
            <a:r>
              <a:rPr lang="ru-RU" dirty="0" err="1">
                <a:latin typeface="+mj-lt"/>
                <a:ea typeface="Calibri"/>
                <a:cs typeface="Times New Roman"/>
              </a:rPr>
              <a:t>Мустая</a:t>
            </a:r>
            <a:r>
              <a:rPr lang="ru-RU" dirty="0">
                <a:latin typeface="+mj-lt"/>
                <a:ea typeface="Calibri"/>
                <a:cs typeface="Times New Roman"/>
              </a:rPr>
              <a:t> </a:t>
            </a:r>
            <a:r>
              <a:rPr lang="ru-RU" dirty="0" err="1">
                <a:latin typeface="+mj-lt"/>
                <a:ea typeface="Calibri"/>
                <a:cs typeface="Times New Roman"/>
              </a:rPr>
              <a:t>Карима</a:t>
            </a:r>
            <a:r>
              <a:rPr lang="ru-RU" dirty="0">
                <a:latin typeface="+mj-lt"/>
                <a:ea typeface="Calibri"/>
                <a:cs typeface="Times New Roman"/>
              </a:rPr>
              <a:t> «Долгое-долгое детство</a:t>
            </a:r>
            <a:r>
              <a:rPr lang="ru-RU" dirty="0" smtClean="0">
                <a:latin typeface="+mj-lt"/>
                <a:ea typeface="Calibri"/>
                <a:cs typeface="Times New Roman"/>
              </a:rPr>
              <a:t>»</a:t>
            </a:r>
            <a:endParaRPr lang="ru-RU" dirty="0"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95794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3508" y="167182"/>
            <a:ext cx="8856984" cy="6214146"/>
            <a:chOff x="143508" y="167182"/>
            <a:chExt cx="8856984" cy="621414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sp>
        <p:nvSpPr>
          <p:cNvPr id="8" name="Прямоугольник 7"/>
          <p:cNvSpPr/>
          <p:nvPr/>
        </p:nvSpPr>
        <p:spPr>
          <a:xfrm>
            <a:off x="251520" y="1125536"/>
            <a:ext cx="8640960" cy="5426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ea typeface="Calibri"/>
                <a:cs typeface="Times New Roman"/>
              </a:rPr>
              <a:t>Чем определяется выбор первокурсников? </a:t>
            </a:r>
            <a:endParaRPr lang="ru-RU" b="1" dirty="0">
              <a:latin typeface="Calibri"/>
              <a:ea typeface="Calibri"/>
              <a:cs typeface="Times New Roman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ea typeface="Calibri"/>
                <a:cs typeface="Times New Roman"/>
              </a:rPr>
              <a:t>во-первых, школьной программой: студенты отметили романы Л.Н. Толстого, Ф.М. Достоевского, И.С. Тургенева, М.А. Булгакова, О. </a:t>
            </a:r>
            <a:r>
              <a:rPr lang="ru-RU" dirty="0" err="1">
                <a:ea typeface="Calibri"/>
                <a:cs typeface="Times New Roman"/>
              </a:rPr>
              <a:t>Уальда</a:t>
            </a:r>
            <a:r>
              <a:rPr lang="ru-RU" dirty="0">
                <a:ea typeface="Calibri"/>
                <a:cs typeface="Times New Roman"/>
              </a:rPr>
              <a:t> и др</a:t>
            </a:r>
            <a:r>
              <a:rPr lang="ru-RU" dirty="0" smtClean="0">
                <a:ea typeface="Calibri"/>
                <a:cs typeface="Times New Roman"/>
              </a:rPr>
              <a:t>.;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>
              <a:latin typeface="Calibri"/>
              <a:ea typeface="Calibri"/>
              <a:cs typeface="Times New Roman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ea typeface="Calibri"/>
                <a:cs typeface="Times New Roman"/>
              </a:rPr>
              <a:t>во-вторых, гуманитарной направленностью выбранного в вузе факультета (Гомер, </a:t>
            </a:r>
            <a:r>
              <a:rPr lang="ru-RU" dirty="0" err="1">
                <a:ea typeface="Calibri"/>
                <a:cs typeface="Times New Roman"/>
              </a:rPr>
              <a:t>Г.Маркес</a:t>
            </a:r>
            <a:r>
              <a:rPr lang="ru-RU" dirty="0">
                <a:ea typeface="Calibri"/>
                <a:cs typeface="Times New Roman"/>
              </a:rPr>
              <a:t>, </a:t>
            </a:r>
            <a:r>
              <a:rPr lang="ru-RU" dirty="0" err="1">
                <a:ea typeface="Calibri"/>
                <a:cs typeface="Times New Roman"/>
              </a:rPr>
              <a:t>З.Фрейд</a:t>
            </a:r>
            <a:r>
              <a:rPr lang="ru-RU" dirty="0">
                <a:ea typeface="Calibri"/>
                <a:cs typeface="Times New Roman"/>
              </a:rPr>
              <a:t>, </a:t>
            </a:r>
            <a:r>
              <a:rPr lang="ru-RU" dirty="0" err="1">
                <a:ea typeface="Calibri"/>
                <a:cs typeface="Times New Roman"/>
              </a:rPr>
              <a:t>Э.Хемингуэй</a:t>
            </a:r>
            <a:r>
              <a:rPr lang="ru-RU" dirty="0" smtClean="0">
                <a:ea typeface="Calibri"/>
                <a:cs typeface="Times New Roman"/>
              </a:rPr>
              <a:t>);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>
              <a:latin typeface="Calibri"/>
              <a:ea typeface="Calibri"/>
              <a:cs typeface="Times New Roman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ea typeface="Calibri"/>
                <a:cs typeface="Times New Roman"/>
              </a:rPr>
              <a:t>в-третьих, возрастными особенностями, «еще </a:t>
            </a:r>
            <a:r>
              <a:rPr lang="ru-RU" dirty="0" err="1">
                <a:ea typeface="Calibri"/>
                <a:cs typeface="Times New Roman"/>
              </a:rPr>
              <a:t>невзрослостью</a:t>
            </a:r>
            <a:r>
              <a:rPr lang="ru-RU" dirty="0">
                <a:ea typeface="Calibri"/>
                <a:cs typeface="Times New Roman"/>
              </a:rPr>
              <a:t>» ─ тягой к приключениям, мистике, </a:t>
            </a:r>
            <a:r>
              <a:rPr lang="ru-RU" dirty="0" err="1">
                <a:ea typeface="Calibri"/>
                <a:cs typeface="Times New Roman"/>
              </a:rPr>
              <a:t>фэнтези</a:t>
            </a:r>
            <a:r>
              <a:rPr lang="ru-RU" dirty="0">
                <a:ea typeface="Calibri"/>
                <a:cs typeface="Times New Roman"/>
              </a:rPr>
              <a:t>, верой в чудо (произведения Р. </a:t>
            </a:r>
            <a:r>
              <a:rPr lang="ru-RU" dirty="0" err="1">
                <a:ea typeface="Calibri"/>
                <a:cs typeface="Times New Roman"/>
              </a:rPr>
              <a:t>Геймана</a:t>
            </a:r>
            <a:r>
              <a:rPr lang="ru-RU" dirty="0">
                <a:ea typeface="Calibri"/>
                <a:cs typeface="Times New Roman"/>
              </a:rPr>
              <a:t>, Р. </a:t>
            </a:r>
            <a:r>
              <a:rPr lang="ru-RU" dirty="0" err="1">
                <a:ea typeface="Calibri"/>
                <a:cs typeface="Times New Roman"/>
              </a:rPr>
              <a:t>Брэдбери</a:t>
            </a:r>
            <a:r>
              <a:rPr lang="ru-RU" dirty="0">
                <a:ea typeface="Calibri"/>
                <a:cs typeface="Times New Roman"/>
              </a:rPr>
              <a:t>, С. Кинга, А. </a:t>
            </a:r>
            <a:r>
              <a:rPr lang="ru-RU" dirty="0" err="1">
                <a:ea typeface="Calibri"/>
                <a:cs typeface="Times New Roman"/>
              </a:rPr>
              <a:t>Сапковского</a:t>
            </a:r>
            <a:r>
              <a:rPr lang="ru-RU" dirty="0">
                <a:ea typeface="Calibri"/>
                <a:cs typeface="Times New Roman"/>
              </a:rPr>
              <a:t>, А. Дюма</a:t>
            </a:r>
            <a:r>
              <a:rPr lang="ru-RU" dirty="0" smtClean="0">
                <a:ea typeface="Calibri"/>
                <a:cs typeface="Times New Roman"/>
              </a:rPr>
              <a:t>);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>
              <a:ea typeface="Calibri"/>
              <a:cs typeface="Times New Roman"/>
            </a:endParaRP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dirty="0">
                <a:ea typeface="Calibri"/>
                <a:cs typeface="Times New Roman"/>
              </a:rPr>
              <a:t>проведена серьезная работа со школьниками всей республики по изучению жизни и творчества </a:t>
            </a:r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dirty="0" err="1" smtClean="0">
                <a:ea typeface="Calibri"/>
                <a:cs typeface="Times New Roman"/>
              </a:rPr>
              <a:t>Мустая</a:t>
            </a:r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dirty="0" err="1" smtClean="0">
                <a:ea typeface="Calibri"/>
                <a:cs typeface="Times New Roman"/>
              </a:rPr>
              <a:t>Карима</a:t>
            </a:r>
            <a:r>
              <a:rPr lang="ru-RU" dirty="0" smtClean="0">
                <a:ea typeface="Calibri"/>
                <a:cs typeface="Times New Roman"/>
              </a:rPr>
              <a:t>.  Активизировалась </a:t>
            </a:r>
            <a:r>
              <a:rPr lang="ru-RU" dirty="0">
                <a:ea typeface="Calibri"/>
                <a:cs typeface="Times New Roman"/>
              </a:rPr>
              <a:t>работа по продвижению национальной </a:t>
            </a:r>
            <a:r>
              <a:rPr lang="ru-RU" dirty="0" smtClean="0">
                <a:ea typeface="Calibri"/>
                <a:cs typeface="Times New Roman"/>
              </a:rPr>
              <a:t>литературы. </a:t>
            </a:r>
            <a:endParaRPr lang="ru-RU" dirty="0" smtClean="0">
              <a:ea typeface="Calibri"/>
              <a:cs typeface="Times New Roman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a typeface="Calibri"/>
                <a:cs typeface="Times New Roman"/>
              </a:rPr>
              <a:t> 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7576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3508" y="167182"/>
            <a:ext cx="8856984" cy="6214146"/>
            <a:chOff x="143508" y="167182"/>
            <a:chExt cx="8856984" cy="621414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sp>
        <p:nvSpPr>
          <p:cNvPr id="7" name="Прямоугольник 6"/>
          <p:cNvSpPr/>
          <p:nvPr/>
        </p:nvSpPr>
        <p:spPr>
          <a:xfrm>
            <a:off x="323528" y="1905506"/>
            <a:ext cx="8568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dirty="0" smtClean="0"/>
              <a:t> </a:t>
            </a:r>
            <a:r>
              <a:rPr lang="ru-RU" b="1" dirty="0" smtClean="0"/>
              <a:t>ВЫВОДЫ</a:t>
            </a:r>
          </a:p>
          <a:p>
            <a:pPr indent="354013" algn="just"/>
            <a:r>
              <a:rPr lang="ru-RU" dirty="0" smtClean="0"/>
              <a:t>использование </a:t>
            </a:r>
            <a:r>
              <a:rPr lang="ru-RU" dirty="0"/>
              <a:t>Интернета (удобного и быстрого средства поиска информации) выбирают 2/3 опрошенных </a:t>
            </a:r>
            <a:r>
              <a:rPr lang="ru-RU" dirty="0" smtClean="0"/>
              <a:t>респондентов</a:t>
            </a:r>
          </a:p>
          <a:p>
            <a:pPr indent="354013" algn="just"/>
            <a:r>
              <a:rPr lang="ru-RU" dirty="0" smtClean="0"/>
              <a:t>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к </a:t>
            </a:r>
            <a:r>
              <a:rPr lang="ru-RU" dirty="0"/>
              <a:t>сожалению, студенты редко (58 %) посещают библиотеки и не пользуются возможностями и преимуществами этого социального </a:t>
            </a:r>
            <a:r>
              <a:rPr lang="ru-RU" dirty="0" smtClean="0"/>
              <a:t>института</a:t>
            </a:r>
          </a:p>
          <a:p>
            <a:pPr indent="354013" algn="just"/>
            <a:r>
              <a:rPr lang="ru-RU" dirty="0" smtClean="0"/>
              <a:t> </a:t>
            </a:r>
          </a:p>
          <a:p>
            <a:pPr indent="354013" algn="just"/>
            <a:r>
              <a:rPr lang="ru-RU" dirty="0" smtClean="0"/>
              <a:t>постоянными </a:t>
            </a:r>
            <a:r>
              <a:rPr lang="ru-RU" dirty="0"/>
              <a:t>пользователями библиотек являются </a:t>
            </a:r>
            <a:r>
              <a:rPr lang="ru-RU" dirty="0" smtClean="0"/>
              <a:t>24</a:t>
            </a:r>
            <a:r>
              <a:rPr lang="ru-RU" dirty="0"/>
              <a:t>% </a:t>
            </a:r>
            <a:r>
              <a:rPr lang="ru-RU" dirty="0" smtClean="0"/>
              <a:t>респондентов</a:t>
            </a:r>
          </a:p>
          <a:p>
            <a:pPr indent="354013" algn="just"/>
            <a:endParaRPr lang="ru-RU" dirty="0"/>
          </a:p>
          <a:p>
            <a:pPr indent="354013" algn="just"/>
            <a:r>
              <a:rPr lang="ru-RU" dirty="0" smtClean="0"/>
              <a:t>20 </a:t>
            </a:r>
            <a:r>
              <a:rPr lang="ru-RU" dirty="0"/>
              <a:t>% </a:t>
            </a:r>
            <a:r>
              <a:rPr lang="ru-RU" dirty="0">
                <a:sym typeface="Symbol"/>
              </a:rPr>
              <a:t></a:t>
            </a:r>
            <a:r>
              <a:rPr lang="ru-RU" dirty="0"/>
              <a:t> совсем не ходят в </a:t>
            </a:r>
            <a:r>
              <a:rPr lang="ru-RU" dirty="0" smtClean="0"/>
              <a:t>библиотеки</a:t>
            </a:r>
          </a:p>
          <a:p>
            <a:pPr indent="354013" algn="just"/>
            <a:endParaRPr lang="ru-RU" dirty="0"/>
          </a:p>
          <a:p>
            <a:pPr indent="354013" algn="just"/>
            <a:r>
              <a:rPr lang="ru-RU" dirty="0" smtClean="0"/>
              <a:t>Тем </a:t>
            </a:r>
            <a:r>
              <a:rPr lang="ru-RU" dirty="0"/>
              <a:t>не менее почти 80% опрошенных отметили позитивное отношение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 </a:t>
            </a:r>
            <a:r>
              <a:rPr lang="ru-RU" dirty="0"/>
              <a:t>самой </a:t>
            </a:r>
            <a:r>
              <a:rPr lang="ru-RU" dirty="0" smtClean="0"/>
              <a:t>библиотеке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5790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3508" y="167182"/>
            <a:ext cx="8856984" cy="6214146"/>
            <a:chOff x="143508" y="167182"/>
            <a:chExt cx="8856984" cy="621414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60676433"/>
              </p:ext>
            </p:extLst>
          </p:nvPr>
        </p:nvGraphicFramePr>
        <p:xfrm>
          <a:off x="323527" y="1412776"/>
          <a:ext cx="849694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9410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143508" y="167182"/>
            <a:ext cx="8856984" cy="6214146"/>
            <a:chOff x="143508" y="167182"/>
            <a:chExt cx="8856984" cy="621414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Спасибо за внимание !</a:t>
              </a:r>
              <a:endParaRPr lang="ru-RU" dirty="0"/>
            </a:p>
          </p:txBody>
        </p:sp>
        <p:pic>
          <p:nvPicPr>
            <p:cNvPr id="7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sp>
        <p:nvSpPr>
          <p:cNvPr id="8" name="Прямоугольник 7"/>
          <p:cNvSpPr/>
          <p:nvPr/>
        </p:nvSpPr>
        <p:spPr>
          <a:xfrm>
            <a:off x="251520" y="1700808"/>
            <a:ext cx="864096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a typeface="Calibri"/>
                <a:cs typeface="Times New Roman"/>
              </a:rPr>
              <a:t> 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2627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Республике Башкортостан библиотечным обслуживанием юношества и молодежи занимаются во всех 1583 общедоступных библиотеках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90246" y="63327"/>
            <a:ext cx="8892988" cy="6408712"/>
            <a:chOff x="143508" y="167182"/>
            <a:chExt cx="8856984" cy="621414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sp>
        <p:nvSpPr>
          <p:cNvPr id="7" name="Прямоугольник 6"/>
          <p:cNvSpPr/>
          <p:nvPr/>
        </p:nvSpPr>
        <p:spPr>
          <a:xfrm>
            <a:off x="755576" y="1305342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15 профилированных юношеских библиотек: 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в городах Уфа, Белорецк, Благовещенск, Кумертау, Нефтекамск, Мелеуз, Октябрьский, </a:t>
            </a:r>
          </a:p>
          <a:p>
            <a:pPr algn="ctr"/>
            <a:r>
              <a:rPr lang="ru-RU" sz="2400" dirty="0"/>
              <a:t>Стерлитамак, Салават, Сибай; </a:t>
            </a:r>
          </a:p>
          <a:p>
            <a:pPr algn="ctr"/>
            <a:r>
              <a:rPr lang="ru-RU" sz="2400" dirty="0"/>
              <a:t>в поселках Караидель, Чишмы,</a:t>
            </a:r>
          </a:p>
          <a:p>
            <a:pPr algn="ctr"/>
            <a:r>
              <a:rPr lang="ru-RU" sz="2400" dirty="0"/>
              <a:t> </a:t>
            </a:r>
            <a:r>
              <a:rPr lang="ru-RU" sz="2400" dirty="0" err="1"/>
              <a:t>Прибельский</a:t>
            </a:r>
            <a:r>
              <a:rPr lang="ru-RU" sz="2400" dirty="0"/>
              <a:t> (</a:t>
            </a:r>
            <a:r>
              <a:rPr lang="ru-RU" sz="2400" dirty="0" err="1"/>
              <a:t>Кармаскалинский</a:t>
            </a:r>
            <a:r>
              <a:rPr lang="ru-RU" sz="2400" dirty="0"/>
              <a:t> район), Красноусольский (</a:t>
            </a:r>
            <a:r>
              <a:rPr lang="ru-RU" sz="2400" dirty="0" err="1"/>
              <a:t>Гафурийский</a:t>
            </a:r>
            <a:r>
              <a:rPr lang="ru-RU" sz="2400" dirty="0"/>
              <a:t> район), </a:t>
            </a:r>
          </a:p>
          <a:p>
            <a:pPr algn="ctr"/>
            <a:r>
              <a:rPr lang="ru-RU" sz="2400" dirty="0"/>
              <a:t>с. </a:t>
            </a:r>
            <a:r>
              <a:rPr lang="ru-RU" sz="2400" dirty="0" err="1"/>
              <a:t>Куганак</a:t>
            </a:r>
            <a:r>
              <a:rPr lang="ru-RU" sz="2400" dirty="0"/>
              <a:t> (</a:t>
            </a:r>
            <a:r>
              <a:rPr lang="ru-RU" sz="2400" dirty="0" err="1"/>
              <a:t>Стерлитамакский</a:t>
            </a:r>
            <a:r>
              <a:rPr lang="ru-RU" sz="2400" dirty="0"/>
              <a:t> район) 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из них </a:t>
            </a:r>
            <a:r>
              <a:rPr lang="ru-RU" sz="2400" dirty="0" smtClean="0"/>
              <a:t> 7 </a:t>
            </a:r>
            <a:r>
              <a:rPr lang="ru-RU" sz="2400" dirty="0"/>
              <a:t>юношеских библиотек </a:t>
            </a:r>
            <a:r>
              <a:rPr lang="ru-RU" sz="2400" dirty="0" smtClean="0"/>
              <a:t>- модельные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5047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Статистические данные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количество </a:t>
            </a:r>
            <a:r>
              <a:rPr lang="ru-RU" dirty="0"/>
              <a:t>пользователей 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ru-RU" dirty="0" smtClean="0"/>
              <a:t>491,2 </a:t>
            </a:r>
            <a:r>
              <a:rPr lang="ru-RU" dirty="0"/>
              <a:t>тыс. </a:t>
            </a:r>
            <a:r>
              <a:rPr lang="ru-RU" dirty="0" smtClean="0"/>
              <a:t>человек </a:t>
            </a:r>
            <a:r>
              <a:rPr lang="ru-RU" dirty="0"/>
              <a:t>что на 1,9 тыс. меньше (-0,4%), чем в 2017 г. (25,5% от общего количества пользователей</a:t>
            </a:r>
            <a:r>
              <a:rPr lang="ru-RU" dirty="0" smtClean="0"/>
              <a:t>)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Из фондов библиотек </a:t>
            </a:r>
            <a:r>
              <a:rPr lang="ru-RU" dirty="0" smtClean="0"/>
              <a:t>выдано </a:t>
            </a:r>
            <a:r>
              <a:rPr lang="ru-RU" dirty="0"/>
              <a:t>12085,02 тыс. экземпляров (23,8% от общей выдачи) документов, что на 97,91 тыс. меньше (-0,8%) чем в </a:t>
            </a:r>
            <a:r>
              <a:rPr lang="en-US" dirty="0" smtClean="0"/>
              <a:t>2017</a:t>
            </a:r>
            <a:r>
              <a:rPr lang="ru-RU" dirty="0" smtClean="0"/>
              <a:t> году </a:t>
            </a:r>
            <a:endParaRPr lang="ru-RU" dirty="0"/>
          </a:p>
          <a:p>
            <a:endParaRPr lang="ru-RU" dirty="0"/>
          </a:p>
        </p:txBody>
      </p:sp>
      <p:pic>
        <p:nvPicPr>
          <p:cNvPr id="5" name="Picture 5" descr="C:\Documents and Settings\Администратор\Рабочий стол\рисунки всякие\новые логотип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980728"/>
            <a:ext cx="936106" cy="957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4106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08720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tx1"/>
                </a:solidFill>
              </a:rPr>
              <a:t>Имиджевые</a:t>
            </a:r>
            <a:r>
              <a:rPr lang="ru-RU" sz="2000" dirty="0" smtClean="0">
                <a:solidFill>
                  <a:schemeClr val="tx1"/>
                </a:solidFill>
              </a:rPr>
              <a:t> проекты общедоступных библиотек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Республики Башкортостан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572000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Научно-просветительский проект  «Пространство книги» </a:t>
            </a:r>
            <a:r>
              <a:rPr lang="ru-RU" b="1" i="1" dirty="0" smtClean="0"/>
              <a:t>(НБ им А.-</a:t>
            </a:r>
            <a:r>
              <a:rPr lang="ru-RU" b="1" i="1" dirty="0" err="1" smtClean="0"/>
              <a:t>З.Валиди</a:t>
            </a:r>
            <a:r>
              <a:rPr lang="ru-RU" b="1" i="1" dirty="0" smtClean="0"/>
              <a:t> РБ, </a:t>
            </a:r>
            <a:r>
              <a:rPr lang="ru-RU" b="1" i="1" dirty="0" err="1" smtClean="0"/>
              <a:t>г.Уфа</a:t>
            </a:r>
            <a:r>
              <a:rPr lang="ru-RU" b="1" i="1" dirty="0" smtClean="0"/>
              <a:t>)</a:t>
            </a:r>
            <a:endParaRPr lang="en-US" b="1" i="1" dirty="0" smtClean="0"/>
          </a:p>
          <a:p>
            <a:endParaRPr lang="en-US" dirty="0" smtClean="0"/>
          </a:p>
          <a:p>
            <a:r>
              <a:rPr lang="ru-RU" dirty="0" smtClean="0"/>
              <a:t> Мега проект - мобильный центр профориентации «Мечтай! Действуй! Будь!» (</a:t>
            </a:r>
            <a:r>
              <a:rPr lang="ru-RU" b="1" i="1" dirty="0" err="1" smtClean="0"/>
              <a:t>г.Белорецк</a:t>
            </a:r>
            <a:r>
              <a:rPr lang="ru-RU" b="1" i="1" dirty="0" smtClean="0"/>
              <a:t>)</a:t>
            </a:r>
          </a:p>
          <a:p>
            <a:endParaRPr lang="ru-RU" b="1" i="1" dirty="0" smtClean="0"/>
          </a:p>
          <a:p>
            <a:r>
              <a:rPr lang="ru-RU" dirty="0" smtClean="0"/>
              <a:t>Проект </a:t>
            </a:r>
            <a:r>
              <a:rPr lang="ru-RU" dirty="0"/>
              <a:t>«Молодежная мультимедийная студия 102 краеведа» </a:t>
            </a:r>
            <a:r>
              <a:rPr lang="ru-RU" dirty="0" smtClean="0"/>
              <a:t>(</a:t>
            </a:r>
            <a:r>
              <a:rPr lang="ru-RU" b="1" i="1" dirty="0" smtClean="0"/>
              <a:t>модельная </a:t>
            </a:r>
            <a:r>
              <a:rPr lang="ru-RU" b="1" i="1" dirty="0"/>
              <a:t>библиотека-филиал №1 (юношеская) </a:t>
            </a:r>
            <a:r>
              <a:rPr lang="ru-RU" b="1" i="1" dirty="0" smtClean="0"/>
              <a:t>  </a:t>
            </a:r>
            <a:r>
              <a:rPr lang="ru-RU" b="1" i="1" dirty="0"/>
              <a:t>ГО г. Кумертау 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Проект «И помнит страна своих сынов имена» (к 100-летию образования Республики Башкортостан)</a:t>
            </a:r>
            <a:r>
              <a:rPr lang="ru-RU" b="1" i="1" dirty="0" smtClean="0"/>
              <a:t> (городская юношеская библиотека №3 МАУК «</a:t>
            </a:r>
            <a:r>
              <a:rPr lang="ru-RU" b="1" i="1" dirty="0" err="1" smtClean="0"/>
              <a:t>Мелеузовская</a:t>
            </a:r>
            <a:r>
              <a:rPr lang="ru-RU" b="1" i="1" dirty="0" smtClean="0"/>
              <a:t> ЦБС» МР </a:t>
            </a:r>
            <a:r>
              <a:rPr lang="ru-RU" b="1" i="1" dirty="0" err="1" smtClean="0"/>
              <a:t>Мелеузовский</a:t>
            </a:r>
            <a:r>
              <a:rPr lang="ru-RU" b="1" i="1" dirty="0" smtClean="0"/>
              <a:t> район)</a:t>
            </a:r>
          </a:p>
          <a:p>
            <a:endParaRPr lang="ru-RU" b="1" i="1" dirty="0" smtClean="0"/>
          </a:p>
          <a:p>
            <a:r>
              <a:rPr lang="ru-RU" dirty="0"/>
              <a:t>П</a:t>
            </a:r>
            <a:r>
              <a:rPr lang="ru-RU" dirty="0" smtClean="0"/>
              <a:t>роект </a:t>
            </a:r>
            <a:r>
              <a:rPr lang="ru-RU" dirty="0"/>
              <a:t>«Алые </a:t>
            </a:r>
            <a:r>
              <a:rPr lang="ru-RU" dirty="0" smtClean="0"/>
              <a:t>паруса» Молодежного центра </a:t>
            </a:r>
            <a:r>
              <a:rPr lang="ru-RU" dirty="0"/>
              <a:t>чтения «Корабль книжных приключений»</a:t>
            </a:r>
            <a:r>
              <a:rPr lang="ru-RU" dirty="0" smtClean="0"/>
              <a:t>(</a:t>
            </a:r>
            <a:r>
              <a:rPr lang="ru-RU" b="1" i="1" dirty="0" smtClean="0"/>
              <a:t>юношеская </a:t>
            </a:r>
            <a:r>
              <a:rPr lang="ru-RU" b="1" i="1" dirty="0"/>
              <a:t>библиотека – филиал № 2 МБУ «ЦБС» ГО г. </a:t>
            </a:r>
            <a:r>
              <a:rPr lang="ru-RU" b="1" i="1" dirty="0" smtClean="0"/>
              <a:t>Салават)</a:t>
            </a:r>
            <a:endParaRPr lang="ru-RU" dirty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5" descr="C:\Documents and Settings\Администратор\Рабочий стол\рисунки всякие\новые логотип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59" y="811170"/>
            <a:ext cx="828093" cy="8470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5250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Республике Башкортостан библиотечным обслуживанием юношества и молодежи занимаются во всех 1583 общедоступных библиотеках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07504" y="22944"/>
            <a:ext cx="8928992" cy="6408712"/>
            <a:chOff x="43528" y="167182"/>
            <a:chExt cx="8963024" cy="614632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3528" y="167182"/>
              <a:ext cx="8963024" cy="6146321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sp>
        <p:nvSpPr>
          <p:cNvPr id="7" name="Прямоугольник 6"/>
          <p:cNvSpPr/>
          <p:nvPr/>
        </p:nvSpPr>
        <p:spPr>
          <a:xfrm>
            <a:off x="755576" y="1305342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041516"/>
            <a:ext cx="83885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3816" y="1082353"/>
            <a:ext cx="8120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Проект состоит из 12 </a:t>
            </a:r>
            <a:r>
              <a:rPr lang="ru-RU" dirty="0" smtClean="0"/>
              <a:t>видеокурсов, очных лекций по </a:t>
            </a:r>
            <a:r>
              <a:rPr lang="ru-RU" dirty="0"/>
              <a:t>проблематике книги, включающих в себя более 40 лекций с участием профессорско-преподавательского состава не только вузов региона, но и столичных вузов, в том числе Литературного института </a:t>
            </a:r>
            <a:r>
              <a:rPr lang="ru-RU" dirty="0" err="1"/>
              <a:t>им.А.М</a:t>
            </a:r>
            <a:r>
              <a:rPr lang="ru-RU" dirty="0"/>
              <a:t>. Горького и МГУ</a:t>
            </a:r>
            <a:endParaRPr lang="ru-RU" dirty="0"/>
          </a:p>
        </p:txBody>
      </p:sp>
      <p:pic>
        <p:nvPicPr>
          <p:cNvPr id="10" name="Picture 2" descr="https://sun9-3.userapi.com/c851136/v851136132/61da3/FmSdpPsBsU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7"/>
          <a:stretch/>
        </p:blipFill>
        <p:spPr bwMode="auto">
          <a:xfrm>
            <a:off x="483816" y="2810768"/>
            <a:ext cx="3921844" cy="285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sun9-4.userapi.com/c851136/v851136132/61a99/czi6rWKuWdQ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678" y="2780928"/>
            <a:ext cx="3752001" cy="294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964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Республике Башкортостан библиотечным обслуживанием юношества и молодежи занимаются во всех 1583 общедоступных библиотеках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00301" y="112750"/>
            <a:ext cx="8871390" cy="6340586"/>
            <a:chOff x="143508" y="167182"/>
            <a:chExt cx="8856984" cy="621414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sp>
        <p:nvSpPr>
          <p:cNvPr id="7" name="Прямоугольник 6"/>
          <p:cNvSpPr/>
          <p:nvPr/>
        </p:nvSpPr>
        <p:spPr>
          <a:xfrm>
            <a:off x="755576" y="1305342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041516"/>
            <a:ext cx="83885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На </a:t>
            </a:r>
            <a:r>
              <a:rPr lang="ru-RU" dirty="0" smtClean="0"/>
              <a:t>IV Всероссийский </a:t>
            </a:r>
            <a:r>
              <a:rPr lang="ru-RU" dirty="0" smtClean="0">
                <a:solidFill>
                  <a:prstClr val="black"/>
                </a:solidFill>
              </a:rPr>
              <a:t>конкурс </a:t>
            </a:r>
            <a:r>
              <a:rPr lang="ru-RU" dirty="0" smtClean="0"/>
              <a:t>«Самый читающий регион» представлен научно-просветительский проект  «Пространство книги» </a:t>
            </a:r>
            <a:br>
              <a:rPr lang="ru-RU" dirty="0" smtClean="0"/>
            </a:br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по результатам IV Всероссийского конкурса «Самый читающий регион» вошел во Всероссийский топ-список «100 проектов про ЧТЕНИЕ – 2018»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Picture 2" descr="https://sun9-27.userapi.com/c848524/v848524281/bb991/3NXUmhluaGI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9" t="25742"/>
          <a:stretch/>
        </p:blipFill>
        <p:spPr bwMode="auto">
          <a:xfrm>
            <a:off x="2861990" y="3140968"/>
            <a:ext cx="334801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851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43508" y="144610"/>
            <a:ext cx="8856984" cy="6214146"/>
            <a:chOff x="143508" y="167182"/>
            <a:chExt cx="8856984" cy="621414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sp>
        <p:nvSpPr>
          <p:cNvPr id="10" name="Содержимое 2"/>
          <p:cNvSpPr txBox="1">
            <a:spLocks/>
          </p:cNvSpPr>
          <p:nvPr/>
        </p:nvSpPr>
        <p:spPr>
          <a:xfrm>
            <a:off x="323528" y="836712"/>
            <a:ext cx="8496944" cy="571773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0000" algn="just">
              <a:buNone/>
            </a:pPr>
            <a:endParaRPr lang="ru-RU" sz="1800" u="sng" dirty="0" smtClean="0"/>
          </a:p>
          <a:p>
            <a:pPr marL="0" indent="360000" algn="just">
              <a:buNone/>
            </a:pPr>
            <a:r>
              <a:rPr lang="ru-RU" sz="1800" u="sng" dirty="0" smtClean="0"/>
              <a:t>Проблемы ситуация:</a:t>
            </a:r>
            <a:r>
              <a:rPr lang="ru-RU" sz="1800" dirty="0" smtClean="0"/>
              <a:t> </a:t>
            </a:r>
          </a:p>
          <a:p>
            <a:pPr marL="0" indent="360000" algn="just">
              <a:buNone/>
            </a:pPr>
            <a:endParaRPr lang="ru-RU" sz="1800" dirty="0" smtClean="0"/>
          </a:p>
          <a:p>
            <a:pPr marL="0" indent="360000" algn="ctr">
              <a:buNone/>
            </a:pPr>
            <a:r>
              <a:rPr lang="ru-RU" sz="1800" dirty="0" smtClean="0"/>
              <a:t>Снижение </a:t>
            </a:r>
            <a:r>
              <a:rPr lang="ru-RU" sz="1800" dirty="0"/>
              <a:t>интереса к чтению среди молодежи </a:t>
            </a:r>
            <a:r>
              <a:rPr lang="ru-RU" sz="1800" dirty="0" smtClean="0"/>
              <a:t> </a:t>
            </a:r>
          </a:p>
          <a:p>
            <a:pPr marL="0" indent="360000" algn="just">
              <a:buNone/>
            </a:pPr>
            <a:endParaRPr lang="ru-RU" sz="1800" dirty="0" smtClean="0"/>
          </a:p>
          <a:p>
            <a:pPr marL="0" indent="360000" algn="just">
              <a:buNone/>
            </a:pPr>
            <a:endParaRPr lang="ru-RU" sz="1800" dirty="0" smtClean="0"/>
          </a:p>
          <a:p>
            <a:pPr marL="0" indent="360000">
              <a:buNone/>
            </a:pPr>
            <a:r>
              <a:rPr lang="ru-RU" sz="1800" dirty="0" smtClean="0"/>
              <a:t>Организовано социологическое исследование  </a:t>
            </a:r>
            <a:r>
              <a:rPr lang="ru-RU" sz="1800" dirty="0"/>
              <a:t>«Молодежь и чтение» </a:t>
            </a:r>
          </a:p>
          <a:p>
            <a:pPr marL="0" indent="360000" algn="just">
              <a:buNone/>
            </a:pPr>
            <a:endParaRPr lang="ru-RU" sz="1200" dirty="0"/>
          </a:p>
          <a:p>
            <a:pPr marL="0" indent="360000" algn="just">
              <a:buNone/>
            </a:pPr>
            <a:endParaRPr lang="ru-RU" sz="1800" dirty="0"/>
          </a:p>
          <a:p>
            <a:pPr marL="0" indent="360000" algn="ctr">
              <a:buNone/>
            </a:pPr>
            <a:r>
              <a:rPr lang="ru-RU" sz="1800" dirty="0" smtClean="0"/>
              <a:t>Цель </a:t>
            </a:r>
            <a:r>
              <a:rPr lang="ru-RU" sz="1800" dirty="0"/>
              <a:t>- изучения предпочтений молодежи в чтении, в выборе книг</a:t>
            </a:r>
            <a:r>
              <a:rPr lang="ru-RU" sz="1800" dirty="0" smtClean="0"/>
              <a:t>,</a:t>
            </a:r>
          </a:p>
          <a:p>
            <a:pPr marL="0" indent="360000" algn="ctr">
              <a:buNone/>
            </a:pPr>
            <a:r>
              <a:rPr lang="ru-RU" sz="1800" dirty="0" smtClean="0"/>
              <a:t> </a:t>
            </a:r>
            <a:r>
              <a:rPr lang="ru-RU" sz="1800" dirty="0"/>
              <a:t>их тематики и формата прочтения и учета читательских ориентаций </a:t>
            </a:r>
            <a:endParaRPr lang="ru-RU" sz="1800" dirty="0" smtClean="0"/>
          </a:p>
          <a:p>
            <a:pPr marL="0" indent="360000" algn="ctr">
              <a:buNone/>
            </a:pPr>
            <a:r>
              <a:rPr lang="ru-RU" sz="1800" dirty="0" smtClean="0"/>
              <a:t>в </a:t>
            </a:r>
            <a:r>
              <a:rPr lang="ru-RU" sz="1800" dirty="0"/>
              <a:t>деятельности библиотек </a:t>
            </a:r>
            <a:r>
              <a:rPr lang="ru-RU" sz="1800" dirty="0" smtClean="0"/>
              <a:t> Башкортостана</a:t>
            </a:r>
            <a:endParaRPr lang="ru-RU" sz="1800" dirty="0"/>
          </a:p>
          <a:p>
            <a:pPr marL="0" indent="360000" algn="just">
              <a:buNone/>
            </a:pPr>
            <a:endParaRPr lang="ru-RU" sz="1800" dirty="0" smtClean="0"/>
          </a:p>
          <a:p>
            <a:pPr marL="0" indent="360000" algn="just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212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43508" y="167182"/>
            <a:ext cx="8856984" cy="6214146"/>
            <a:chOff x="143508" y="167182"/>
            <a:chExt cx="8856984" cy="621414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43508" y="167182"/>
              <a:ext cx="8856984" cy="6214146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" name="Picture 5" descr="C:\Documents and Settings\Администратор\Рабочий стол\рисунки всякие\новые логотипы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3947" y="167182"/>
              <a:ext cx="936106" cy="957562"/>
            </a:xfrm>
            <a:prstGeom prst="rect">
              <a:avLst/>
            </a:prstGeom>
            <a:noFill/>
          </p:spPr>
        </p:pic>
      </p:grpSp>
      <p:sp>
        <p:nvSpPr>
          <p:cNvPr id="10" name="Содержимое 2"/>
          <p:cNvSpPr txBox="1">
            <a:spLocks/>
          </p:cNvSpPr>
          <p:nvPr/>
        </p:nvSpPr>
        <p:spPr>
          <a:xfrm>
            <a:off x="323528" y="1268760"/>
            <a:ext cx="8496944" cy="528568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0000" algn="ctr">
              <a:buNone/>
            </a:pPr>
            <a:r>
              <a:rPr lang="en-US" sz="1800" b="1" dirty="0" smtClean="0"/>
              <a:t>I</a:t>
            </a:r>
            <a:r>
              <a:rPr lang="ru-RU" sz="1800" b="1" dirty="0" smtClean="0"/>
              <a:t> </a:t>
            </a:r>
            <a:r>
              <a:rPr lang="ru-RU" sz="1800" b="1" dirty="0"/>
              <a:t>блок </a:t>
            </a:r>
          </a:p>
          <a:p>
            <a:pPr marL="0" indent="360000" algn="ctr">
              <a:buNone/>
            </a:pPr>
            <a:r>
              <a:rPr lang="ru-RU" sz="2800" dirty="0"/>
              <a:t>социологическое </a:t>
            </a:r>
            <a:r>
              <a:rPr lang="ru-RU" sz="2800" dirty="0" smtClean="0"/>
              <a:t>исследование</a:t>
            </a:r>
          </a:p>
          <a:p>
            <a:pPr marL="0" indent="360000" algn="ctr">
              <a:buNone/>
            </a:pPr>
            <a:r>
              <a:rPr lang="ru-RU" sz="2800" dirty="0" smtClean="0"/>
              <a:t> </a:t>
            </a:r>
            <a:r>
              <a:rPr lang="ru-RU" sz="2800" dirty="0"/>
              <a:t>«Молодежь и чтение» </a:t>
            </a:r>
          </a:p>
          <a:p>
            <a:pPr marL="0" indent="360000" algn="just">
              <a:buNone/>
            </a:pPr>
            <a:endParaRPr lang="ru-RU" sz="1800" dirty="0"/>
          </a:p>
          <a:p>
            <a:pPr marL="0" indent="360000" algn="just">
              <a:buNone/>
            </a:pPr>
            <a:r>
              <a:rPr lang="ru-RU" sz="1800" dirty="0" smtClean="0"/>
              <a:t>основные </a:t>
            </a:r>
            <a:r>
              <a:rPr lang="ru-RU" sz="1800" dirty="0" smtClean="0"/>
              <a:t>респонденты - </a:t>
            </a:r>
            <a:r>
              <a:rPr lang="ru-RU" sz="1800" dirty="0"/>
              <a:t>студенты первых-вторых курсов высших учебных заведений (47% опрошенных</a:t>
            </a:r>
            <a:r>
              <a:rPr lang="ru-RU" sz="1800" dirty="0" smtClean="0"/>
              <a:t>) </a:t>
            </a:r>
            <a:endParaRPr lang="ru-RU" sz="1800" dirty="0" smtClean="0"/>
          </a:p>
          <a:p>
            <a:pPr marL="0" indent="360000" algn="just">
              <a:buNone/>
            </a:pPr>
            <a:endParaRPr lang="ru-RU" sz="1800" dirty="0"/>
          </a:p>
          <a:p>
            <a:pPr marL="0" indent="360000" algn="just">
              <a:buNone/>
            </a:pPr>
            <a:r>
              <a:rPr lang="ru-RU" sz="1800" dirty="0"/>
              <a:t>Общее число опрошенных студентов: </a:t>
            </a:r>
            <a:r>
              <a:rPr lang="ru-RU" sz="1800" b="1" dirty="0"/>
              <a:t>1399 чел</a:t>
            </a:r>
            <a:r>
              <a:rPr lang="ru-RU" sz="1800" dirty="0"/>
              <a:t>. (68% - представительницы женского пола, 32% - мужского</a:t>
            </a:r>
            <a:r>
              <a:rPr lang="ru-RU" sz="1800" dirty="0" smtClean="0"/>
              <a:t>)</a:t>
            </a:r>
          </a:p>
          <a:p>
            <a:pPr marL="0" indent="360000" algn="just">
              <a:buNone/>
            </a:pPr>
            <a:endParaRPr lang="ru-RU" sz="1800" dirty="0"/>
          </a:p>
          <a:p>
            <a:pPr marL="0" indent="360000" algn="just">
              <a:buNone/>
            </a:pPr>
            <a:r>
              <a:rPr lang="ru-RU" sz="1800" dirty="0" smtClean="0"/>
              <a:t>Формат -  онлайн-голосование </a:t>
            </a:r>
            <a:r>
              <a:rPr lang="ru-RU" sz="1800" dirty="0"/>
              <a:t>на главной странице сайта в рубрике «Молодежь и чтение» НБ </a:t>
            </a:r>
            <a:r>
              <a:rPr lang="ru-RU" sz="1800" dirty="0" smtClean="0"/>
              <a:t>им</a:t>
            </a:r>
            <a:r>
              <a:rPr lang="ru-RU" sz="1800" dirty="0"/>
              <a:t>. А.-</a:t>
            </a:r>
            <a:r>
              <a:rPr lang="ru-RU" sz="1800" dirty="0" err="1"/>
              <a:t>З.Валиди</a:t>
            </a:r>
            <a:r>
              <a:rPr lang="ru-RU" sz="1800" dirty="0"/>
              <a:t> </a:t>
            </a:r>
            <a:r>
              <a:rPr lang="ru-RU" sz="1800" dirty="0" smtClean="0"/>
              <a:t>РБ</a:t>
            </a:r>
            <a:endParaRPr lang="ru-RU" sz="1800" dirty="0"/>
          </a:p>
          <a:p>
            <a:pPr marL="0" indent="360000" algn="just"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71102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3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997200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3013</TotalTime>
  <Words>952</Words>
  <Application>Microsoft Office PowerPoint</Application>
  <PresentationFormat>Экран (4:3)</PresentationFormat>
  <Paragraphs>306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Официальная</vt:lpstr>
      <vt:lpstr>Презентация PowerPoint</vt:lpstr>
      <vt:lpstr>Презентация PowerPoint</vt:lpstr>
      <vt:lpstr>Презентация PowerPoint</vt:lpstr>
      <vt:lpstr>Статистические данные</vt:lpstr>
      <vt:lpstr>Имиджевые проекты общедоступных библиотек  Республики Башкортостан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БИБЛИОГРАФИЧЕСКИЕ  УКАЗАТЕЛИ</dc:title>
  <dc:creator>Gulya</dc:creator>
  <cp:lastModifiedBy>Фатхутдинова Алия Минзакировна</cp:lastModifiedBy>
  <cp:revision>147</cp:revision>
  <cp:lastPrinted>2016-04-06T07:49:10Z</cp:lastPrinted>
  <dcterms:modified xsi:type="dcterms:W3CDTF">2019-08-28T12:47:20Z</dcterms:modified>
</cp:coreProperties>
</file>