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matic SC"/>
      <p:regular r:id="rId19"/>
      <p:bold r:id="rId20"/>
    </p:embeddedFont>
    <p:embeddedFont>
      <p:font typeface="Source Code Pr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bold.fntdata"/><Relationship Id="rId11" Type="http://schemas.openxmlformats.org/officeDocument/2006/relationships/slide" Target="slides/slide6.xml"/><Relationship Id="rId22" Type="http://schemas.openxmlformats.org/officeDocument/2006/relationships/font" Target="fonts/SourceCodePro-bold.fntdata"/><Relationship Id="rId10" Type="http://schemas.openxmlformats.org/officeDocument/2006/relationships/slide" Target="slides/slide5.xml"/><Relationship Id="rId21" Type="http://schemas.openxmlformats.org/officeDocument/2006/relationships/font" Target="fonts/SourceCodePro-regular.fntdata"/><Relationship Id="rId13" Type="http://schemas.openxmlformats.org/officeDocument/2006/relationships/slide" Target="slides/slide8.xml"/><Relationship Id="rId24" Type="http://schemas.openxmlformats.org/officeDocument/2006/relationships/font" Target="fonts/SourceCodePro-boldItalic.fntdata"/><Relationship Id="rId12" Type="http://schemas.openxmlformats.org/officeDocument/2006/relationships/slide" Target="slides/slide7.xml"/><Relationship Id="rId23" Type="http://schemas.openxmlformats.org/officeDocument/2006/relationships/font" Target="fonts/SourceCodePr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maticSC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0584acef6_0_30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0584acef6_0_30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0584acef6_0_30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0584acef6_0_3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0584acef6_0_30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0584acef6_0_30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0584acef6_0_30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0584acef6_0_30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0584acef6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0584acef6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0584acef6_0_29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0584acef6_0_29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0584acef6_0_2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0584acef6_0_2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0584acef6_0_29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0584acef6_0_29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0584acef6_0_29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0584acef6_0_29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0584acef6_0_29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0584acef6_0_29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0584acef6_0_29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0584acef6_0_29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0584acef6_0_30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0584acef6_0_30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7.jpg"/><Relationship Id="rId5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0" y="-554175"/>
            <a:ext cx="8652900" cy="502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 </a:t>
            </a:r>
            <a:r>
              <a:rPr lang="ru" sz="4800"/>
              <a:t>Инновационные проекты Центра юношеского чтения Национальной библиотеки им. А.-З.Валиди РБ по привлечению молодёжи к чтению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4950" y="2394300"/>
            <a:ext cx="3877597" cy="26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525" y="298187"/>
            <a:ext cx="3488820" cy="26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 rotWithShape="1">
          <a:blip r:embed="rId5">
            <a:alphaModFix/>
          </a:blip>
          <a:srcRect b="0" l="4232" r="0" t="7028"/>
          <a:stretch/>
        </p:blipFill>
        <p:spPr>
          <a:xfrm>
            <a:off x="5727600" y="298174"/>
            <a:ext cx="3416406" cy="2487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/>
        </p:nvSpPr>
        <p:spPr>
          <a:xfrm>
            <a:off x="113350" y="4723150"/>
            <a:ext cx="26577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Source Code Pro"/>
                <a:ea typeface="Source Code Pro"/>
                <a:cs typeface="Source Code Pro"/>
                <a:sym typeface="Source Code Pro"/>
              </a:rPr>
              <a:t>“Ночь Музеев”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2075" y="213638"/>
            <a:ext cx="3764655" cy="28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4775" y="213650"/>
            <a:ext cx="3845180" cy="2884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7275" y="2419525"/>
            <a:ext cx="3927951" cy="262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225" y="152400"/>
            <a:ext cx="3871722" cy="2694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516" y="152400"/>
            <a:ext cx="3726432" cy="279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1300" y="2469925"/>
            <a:ext cx="3312472" cy="2278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2342675" y="1497450"/>
            <a:ext cx="6985800" cy="192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Спасибо за Внимание 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100750" y="155550"/>
            <a:ext cx="4471200" cy="48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400">
                <a:solidFill>
                  <a:schemeClr val="accent1"/>
                </a:solidFill>
                <a:highlight>
                  <a:schemeClr val="lt1"/>
                </a:highlight>
              </a:rPr>
              <a:t>Центр юношеского чтения Национальной библиотеки им.А.-З.Валиди РБ тесно сотрудничает с Республиканской реабилитационным центром для детей и подростков с ограниченными возможностями.Республиканским реабилитационном центром “Семья”, со школами Октябрьского района города Уфы, а также с Уфимскими колледжами:Уфимский автотранспортный колледж, Уфимский колледж отраслевых технологий, Уфимский многопрофильный колледж, Уфимский топливно-энергетический колледж, Уфимский колледж радиоэлектроники</a:t>
            </a:r>
            <a:endParaRPr b="1" sz="14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350" y="152400"/>
            <a:ext cx="4267250" cy="320043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4987625" y="3627375"/>
            <a:ext cx="400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Source Code Pro"/>
                <a:ea typeface="Source Code Pro"/>
                <a:cs typeface="Source Code Pro"/>
                <a:sym typeface="Source Code Pro"/>
              </a:rPr>
              <a:t>Уфимский автотранспортный колледж 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50" y="624450"/>
            <a:ext cx="4417574" cy="3564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325" y="624450"/>
            <a:ext cx="4460671" cy="356439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377875" y="4440725"/>
            <a:ext cx="39801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Source Code Pro"/>
                <a:ea typeface="Source Code Pro"/>
                <a:cs typeface="Source Code Pro"/>
                <a:sym typeface="Source Code Pro"/>
              </a:rPr>
              <a:t>Уфимский автотранспортный колледж</a:t>
            </a:r>
            <a:r>
              <a:rPr lang="ru">
                <a:latin typeface="Source Code Pro"/>
                <a:ea typeface="Source Code Pro"/>
                <a:cs typeface="Source Code Pro"/>
                <a:sym typeface="Source Code Pro"/>
              </a:rPr>
              <a:t>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942500" y="4440725"/>
            <a:ext cx="39423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Source Code Pro"/>
                <a:ea typeface="Source Code Pro"/>
                <a:cs typeface="Source Code Pro"/>
                <a:sym typeface="Source Code Pro"/>
              </a:rPr>
              <a:t>Реабилитационный центр “Семья”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4294967295" type="subTitle"/>
          </p:nvPr>
        </p:nvSpPr>
        <p:spPr>
          <a:xfrm>
            <a:off x="188925" y="88175"/>
            <a:ext cx="4118700" cy="50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/>
              <a:t>Создание клубов и объединений в библиотеках - явление не новое, некогда, даже популярное, и вот теперь вновь востребовано жизнью.Среди досуговых форм получает все большую  популярность и признательность.В 1976 году клуб филофонистов был основан любителями коллекционерами музыки в городе Уфе при ДК РТИ. В нём было три секции: джазовой, популярной и классической музыки</a:t>
            </a:r>
            <a:endParaRPr b="1"/>
          </a:p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307625" y="-25"/>
            <a:ext cx="4647600" cy="50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800"/>
              <a:t>В 2017 году Уфимский клуб  филофонистов вновь возродил свою работу на базе Центра юношеского чтения Национальной библиотеки им.А.-З.Валиди РБ.Центр разработал проект на грант Главы Республики Башкортостан на поддержку наиболее значимых творческий проектов деятелям культуры и искусства Республики Башкортостан “Возрождение Уфимского клуба филофонистов в Центре юношеского чтения Национальной библиотеки им. А.-З Валиди Республики Башкортостан”, который был одобрен.</a:t>
            </a:r>
            <a:endParaRPr b="1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" type="subTitle"/>
          </p:nvPr>
        </p:nvSpPr>
        <p:spPr>
          <a:xfrm>
            <a:off x="328475" y="502548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Уфимским клубом филофонистов проводятся лектории по классической, популярной и джазовой музыке.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А результатом нашей работы с Уфимским клубом филофонистов стал Грант Литературно-музыкальный альянс “Войдем в мир музыки”</a:t>
            </a:r>
            <a:endParaRPr b="1"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578125"/>
            <a:ext cx="4572000" cy="275954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4748325" y="3652550"/>
            <a:ext cx="4156500" cy="2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Source Code Pro"/>
                <a:ea typeface="Source Code Pro"/>
                <a:cs typeface="Source Code Pro"/>
                <a:sym typeface="Source Code Pro"/>
              </a:rPr>
              <a:t>лекторий Уфимского клуба 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75" y="152400"/>
            <a:ext cx="8009775" cy="464630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1020200" y="4823900"/>
            <a:ext cx="62598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Source Code Pro"/>
                <a:ea typeface="Source Code Pro"/>
                <a:cs typeface="Source Code Pro"/>
                <a:sym typeface="Source Code Pro"/>
              </a:rPr>
              <a:t>“Войдём в мир музыки”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idx="1" type="subTitle"/>
          </p:nvPr>
        </p:nvSpPr>
        <p:spPr>
          <a:xfrm>
            <a:off x="300100" y="5025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Центр юношеского чтения Национальной библиотеки им.А.-З Валиди Республики Башкортостан стал кинематографической площадкой, на которой прошли общественные показы в рамках Всероссийской акции “День короткометражного кино” для студентов колледжей. </a:t>
            </a:r>
            <a:endParaRPr b="1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502523"/>
            <a:ext cx="4655762" cy="299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50" y="542850"/>
            <a:ext cx="4507753" cy="338080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4899475" y="554175"/>
            <a:ext cx="39297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latin typeface="Source Code Pro"/>
                <a:ea typeface="Source Code Pro"/>
                <a:cs typeface="Source Code Pro"/>
                <a:sym typeface="Source Code Pro"/>
              </a:rPr>
              <a:t>Это стало замечательным продолжением показов начинающих молодых кионорежиссеров-вгиковцев и нашей совместной работой с киношколой Булата Юсупова. Были организованы встречи читателей с молодыми кинорежиссерами Башкортостана.Например, с кинорежиссером и продюсером йнуром Аскаровым( “Из Уфы с любовью”)</a:t>
            </a:r>
            <a:endParaRPr b="1" sz="18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775" y="429500"/>
            <a:ext cx="4344030" cy="308729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/>
        </p:nvSpPr>
        <p:spPr>
          <a:xfrm>
            <a:off x="4987625" y="3400650"/>
            <a:ext cx="3917100" cy="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2" y="429500"/>
            <a:ext cx="4491079" cy="308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/>
        </p:nvSpPr>
        <p:spPr>
          <a:xfrm>
            <a:off x="327475" y="3702950"/>
            <a:ext cx="36903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Source Code Pro"/>
                <a:ea typeface="Source Code Pro"/>
                <a:cs typeface="Source Code Pro"/>
                <a:sym typeface="Source Code Pro"/>
              </a:rPr>
              <a:t>“Солдаты победы”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4949850" y="3677750"/>
            <a:ext cx="36273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Source Code Pro"/>
                <a:ea typeface="Source Code Pro"/>
                <a:cs typeface="Source Code Pro"/>
                <a:sym typeface="Source Code Pro"/>
              </a:rPr>
              <a:t>“Солдаты победы”</a:t>
            </a:r>
            <a:endParaRPr b="1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