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94" r:id="rId3"/>
    <p:sldId id="290" r:id="rId4"/>
    <p:sldId id="295" r:id="rId5"/>
    <p:sldId id="256" r:id="rId6"/>
    <p:sldId id="259" r:id="rId7"/>
    <p:sldId id="270" r:id="rId8"/>
    <p:sldId id="272" r:id="rId9"/>
    <p:sldId id="276" r:id="rId10"/>
    <p:sldId id="278" r:id="rId11"/>
    <p:sldId id="279" r:id="rId12"/>
    <p:sldId id="281" r:id="rId13"/>
    <p:sldId id="277" r:id="rId14"/>
    <p:sldId id="283" r:id="rId15"/>
    <p:sldId id="280" r:id="rId16"/>
    <p:sldId id="288" r:id="rId17"/>
    <p:sldId id="287" r:id="rId18"/>
    <p:sldId id="286" r:id="rId19"/>
    <p:sldId id="284" r:id="rId20"/>
    <p:sldId id="285" r:id="rId21"/>
    <p:sldId id="282" r:id="rId22"/>
    <p:sldId id="292" r:id="rId23"/>
    <p:sldId id="293" r:id="rId24"/>
    <p:sldId id="29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6437" autoAdjust="0"/>
  </p:normalViewPr>
  <p:slideViewPr>
    <p:cSldViewPr snapToGrid="0">
      <p:cViewPr varScale="1">
        <p:scale>
          <a:sx n="109" d="100"/>
          <a:sy n="109" d="100"/>
        </p:scale>
        <p:origin x="121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fa-lib.r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Desktop\&#1040;&#1083;&#1084;&#1072;&#1089;%20&#1064;&#1072;&#1084;&#1084;&#1072;&#1089;&#1086;&#1074;%20,%20&#1040;&#1081;&#1075;&#1091;&#1083;&#1100;%20&#1052;&#1091;&#1089;&#1080;&#1085;&#1072;%20&#8212;%20&#1052;&#1241;&#1082;&#1090;&#1241;&#1073;&#1077;&#1084;%20(www.mixmuz.ru)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9"/>
          <a:stretch/>
        </p:blipFill>
        <p:spPr>
          <a:xfrm>
            <a:off x="0" y="-10728"/>
            <a:ext cx="9460523" cy="69390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885" y="123092"/>
            <a:ext cx="90121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учреждение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Централизованная система массовых библиотек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городского округа город Уфа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 Башкортостан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6955" y="2034341"/>
            <a:ext cx="8021974" cy="34778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тенденции продвижения книги и чтения среди молодежи: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</a:t>
            </a: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ЦСМБ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Уфы</a:t>
            </a:r>
            <a:endParaRPr lang="ru-RU" sz="4400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42308" y="5704272"/>
            <a:ext cx="2787392" cy="10156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20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Зам. Директора МБУ ЦСМБ ГО г. Уфа РБ</a:t>
            </a:r>
          </a:p>
          <a:p>
            <a:r>
              <a:rPr lang="ru-RU" sz="20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Маркелова О.М.</a:t>
            </a:r>
            <a:endParaRPr lang="ru-RU" sz="2000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44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55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94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494"/>
            <a:ext cx="9609992" cy="72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8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032" y="-1002323"/>
            <a:ext cx="10480431" cy="78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33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77" y="-79131"/>
            <a:ext cx="10304585" cy="77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98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532"/>
            <a:ext cx="9310546" cy="74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58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1" b="10000"/>
          <a:stretch/>
        </p:blipFill>
        <p:spPr>
          <a:xfrm>
            <a:off x="126657" y="1776047"/>
            <a:ext cx="4432350" cy="50819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" r="3412" b="10257"/>
          <a:stretch/>
        </p:blipFill>
        <p:spPr>
          <a:xfrm>
            <a:off x="4790211" y="158233"/>
            <a:ext cx="4274784" cy="50819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6657" y="158233"/>
            <a:ext cx="43941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Селфи-квест</a:t>
            </a:r>
            <a: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Черниковка</a:t>
            </a:r>
            <a: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литературная</a:t>
            </a:r>
            <a: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3796623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2662" cy="6304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 b="18333"/>
          <a:stretch/>
        </p:blipFill>
        <p:spPr>
          <a:xfrm>
            <a:off x="4738009" y="193430"/>
            <a:ext cx="4405991" cy="611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20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4019" y="237365"/>
            <a:ext cx="3902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«Экскурсия по улице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Мустая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Карима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5" name="Рисунок 4" descr="DSC069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Равнобедренный треугольник 5"/>
          <p:cNvSpPr/>
          <p:nvPr/>
        </p:nvSpPr>
        <p:spPr>
          <a:xfrm rot="19038388">
            <a:off x="-2169618" y="-998668"/>
            <a:ext cx="6572939" cy="3683023"/>
          </a:xfrm>
          <a:prstGeom prst="triangle">
            <a:avLst>
              <a:gd name="adj" fmla="val 48787"/>
            </a:avLst>
          </a:prstGeom>
          <a:solidFill>
            <a:srgbClr val="0070C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490419" y="237365"/>
            <a:ext cx="4185138" cy="1477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Экскурсия </a:t>
            </a:r>
            <a:endParaRPr lang="ru-RU" sz="3200" dirty="0" smtClean="0"/>
          </a:p>
          <a:p>
            <a:pPr algn="ctr"/>
            <a:r>
              <a:rPr lang="ru-RU" sz="3200" dirty="0" smtClean="0"/>
              <a:t>по </a:t>
            </a:r>
            <a:r>
              <a:rPr lang="ru-RU" sz="3200" dirty="0"/>
              <a:t>улице </a:t>
            </a:r>
            <a:endParaRPr lang="ru-RU" sz="3200" dirty="0" smtClean="0"/>
          </a:p>
          <a:p>
            <a:pPr algn="ctr"/>
            <a:r>
              <a:rPr lang="ru-RU" sz="3200" dirty="0" err="1" smtClean="0"/>
              <a:t>Мустая</a:t>
            </a:r>
            <a:r>
              <a:rPr lang="ru-RU" sz="3200" dirty="0" smtClean="0"/>
              <a:t> </a:t>
            </a:r>
            <a:r>
              <a:rPr lang="ru-RU" sz="3200" dirty="0" err="1"/>
              <a:t>Карима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49578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6" t="8076" r="7211" b="5513"/>
          <a:stretch/>
        </p:blipFill>
        <p:spPr>
          <a:xfrm>
            <a:off x="3512026" y="624255"/>
            <a:ext cx="6189785" cy="5926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r="22817"/>
          <a:stretch/>
        </p:blipFill>
        <p:spPr>
          <a:xfrm>
            <a:off x="366180" y="4145574"/>
            <a:ext cx="3044636" cy="32267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2970" t="13247" r="37788" b="14957"/>
          <a:stretch/>
        </p:blipFill>
        <p:spPr>
          <a:xfrm>
            <a:off x="114104" y="0"/>
            <a:ext cx="3195502" cy="441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89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внобедренный треугольник 5"/>
          <p:cNvSpPr/>
          <p:nvPr/>
        </p:nvSpPr>
        <p:spPr>
          <a:xfrm rot="10800000">
            <a:off x="1143000" y="-44388"/>
            <a:ext cx="1811055" cy="1811910"/>
          </a:xfrm>
          <a:prstGeom prst="triangle">
            <a:avLst>
              <a:gd name="adj" fmla="val 4702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>
            <a:off x="-3618403" y="633396"/>
            <a:ext cx="9505060" cy="2268254"/>
          </a:xfrm>
          <a:prstGeom prst="triangle">
            <a:avLst>
              <a:gd name="adj" fmla="val 46721"/>
            </a:avLst>
          </a:prstGeom>
          <a:solidFill>
            <a:srgbClr val="444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Равнобедренный треугольник 4"/>
          <p:cNvSpPr/>
          <p:nvPr/>
        </p:nvSpPr>
        <p:spPr>
          <a:xfrm rot="19038388">
            <a:off x="-2169618" y="-998668"/>
            <a:ext cx="6572939" cy="3683023"/>
          </a:xfrm>
          <a:prstGeom prst="triangle">
            <a:avLst>
              <a:gd name="adj" fmla="val 48787"/>
            </a:avLst>
          </a:prstGeom>
          <a:solidFill>
            <a:srgbClr val="0070C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8016851">
            <a:off x="4861149" y="4841744"/>
            <a:ext cx="6572939" cy="3069324"/>
          </a:xfrm>
          <a:prstGeom prst="triangle">
            <a:avLst>
              <a:gd name="adj" fmla="val 48787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16801" y="275631"/>
            <a:ext cx="3385279" cy="1892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00" b="1" dirty="0" smtClean="0"/>
          </a:p>
          <a:p>
            <a:r>
              <a:rPr lang="ru-RU" sz="3000" b="1" dirty="0" smtClean="0"/>
              <a:t>Молодежное </a:t>
            </a:r>
            <a:endParaRPr lang="ru-RU" sz="3000" b="1" dirty="0" smtClean="0"/>
          </a:p>
          <a:p>
            <a:r>
              <a:rPr lang="ru-RU" sz="3000" b="1" dirty="0"/>
              <a:t>Б</a:t>
            </a:r>
            <a:r>
              <a:rPr lang="ru-RU" sz="3000" b="1" dirty="0" smtClean="0"/>
              <a:t>иблиотечное </a:t>
            </a:r>
          </a:p>
          <a:p>
            <a:r>
              <a:rPr lang="ru-RU" sz="3000" b="1" dirty="0" smtClean="0"/>
              <a:t>Объединение</a:t>
            </a:r>
          </a:p>
          <a:p>
            <a:r>
              <a:rPr lang="ru-RU" sz="3000" b="1" dirty="0" smtClean="0"/>
              <a:t>«</a:t>
            </a:r>
            <a:r>
              <a:rPr lang="ru-RU" sz="3000" b="1" dirty="0"/>
              <a:t>Оптимисты</a:t>
            </a:r>
            <a:r>
              <a:rPr lang="ru-RU" sz="3000" b="1" dirty="0" smtClean="0"/>
              <a:t>»</a:t>
            </a:r>
          </a:p>
          <a:p>
            <a:r>
              <a:rPr lang="ru-RU" sz="3000" b="1" dirty="0" smtClean="0"/>
              <a:t> </a:t>
            </a:r>
            <a:endParaRPr lang="ru-RU" sz="3600" dirty="0"/>
          </a:p>
        </p:txBody>
      </p:sp>
      <p:pic>
        <p:nvPicPr>
          <p:cNvPr id="9" name="Picture 3" descr="D:\Мои документы\объединение\эмблема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9" r="4985" b="2553"/>
          <a:stretch>
            <a:fillRect/>
          </a:stretch>
        </p:blipFill>
        <p:spPr bwMode="auto">
          <a:xfrm>
            <a:off x="7159354" y="4833209"/>
            <a:ext cx="1976527" cy="196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05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/>
          <a:stretch/>
        </p:blipFill>
        <p:spPr>
          <a:xfrm>
            <a:off x="-254978" y="-76834"/>
            <a:ext cx="6099411" cy="6858000"/>
          </a:xfrm>
          <a:prstGeom prst="rect">
            <a:avLst/>
          </a:prstGeom>
        </p:spPr>
      </p:pic>
      <p:sp>
        <p:nvSpPr>
          <p:cNvPr id="6" name="Равнобедренный треугольник 5"/>
          <p:cNvSpPr/>
          <p:nvPr/>
        </p:nvSpPr>
        <p:spPr>
          <a:xfrm rot="19045139">
            <a:off x="-2047679" y="-1346968"/>
            <a:ext cx="5189179" cy="3330391"/>
          </a:xfrm>
          <a:prstGeom prst="triangl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93351"/>
            <a:ext cx="2628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3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сцене </a:t>
            </a:r>
            <a:endParaRPr lang="ru-RU" sz="3600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r>
              <a:rPr lang="ru-RU" sz="3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36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9"/>
          <a:stretch/>
        </p:blipFill>
        <p:spPr>
          <a:xfrm>
            <a:off x="4246359" y="311259"/>
            <a:ext cx="4743602" cy="6308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2798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92" y="70338"/>
            <a:ext cx="9281692" cy="65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64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54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0" y="228600"/>
            <a:ext cx="8782655" cy="64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9"/>
          <a:stretch/>
        </p:blipFill>
        <p:spPr>
          <a:xfrm>
            <a:off x="-61546" y="-81066"/>
            <a:ext cx="9460523" cy="69390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74985" y="1584484"/>
            <a:ext cx="65063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94402" y="3562476"/>
            <a:ext cx="7462635" cy="308450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Вся информация на сайте</a:t>
            </a:r>
            <a:b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altLang="ru-RU" sz="3200" b="1" dirty="0" smtClean="0">
                <a:solidFill>
                  <a:schemeClr val="accent2">
                    <a:lumMod val="50000"/>
                  </a:schemeClr>
                </a:solidFill>
                <a:hlinkClick r:id="rId3"/>
              </a:rPr>
              <a:t>www.ufa-lib.ru</a:t>
            </a:r>
            <a:endParaRPr lang="ru-RU" alt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endParaRPr lang="ru-RU" alt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ru-RU" sz="3200" b="1" dirty="0" smtClean="0">
                <a:solidFill>
                  <a:schemeClr val="accent2">
                    <a:lumMod val="50000"/>
                  </a:schemeClr>
                </a:solidFill>
              </a:rPr>
              <a:t>vk.com/</a:t>
            </a:r>
            <a:r>
              <a:rPr lang="en-US" alt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biblio_ufa</a:t>
            </a:r>
            <a:endParaRPr lang="en-US" altLang="ru-RU" sz="32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ru-RU" sz="3200" b="1" dirty="0" smtClean="0">
                <a:solidFill>
                  <a:schemeClr val="accent2">
                    <a:lumMod val="50000"/>
                  </a:schemeClr>
                </a:solidFill>
              </a:rPr>
              <a:t>www.facebook.com/ufa.lib</a:t>
            </a:r>
            <a:r>
              <a:rPr lang="en-US" altLang="ru-RU" sz="32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  <a:p>
            <a:pPr>
              <a:defRPr/>
            </a:pPr>
            <a:r>
              <a:rPr lang="en-US" altLang="ru-RU" sz="3200" b="1" dirty="0" smtClean="0">
                <a:solidFill>
                  <a:schemeClr val="accent2">
                    <a:lumMod val="50000"/>
                  </a:schemeClr>
                </a:solidFill>
              </a:rPr>
              <a:t>www.instagram.com/ufa_library</a:t>
            </a:r>
            <a:r>
              <a:rPr lang="en-US" altLang="ru-RU" sz="32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  <a:p>
            <a:pPr>
              <a:defRPr/>
            </a:pPr>
            <a:r>
              <a:rPr lang="en-US" altLang="ru-RU" sz="3200" b="1" dirty="0" smtClean="0">
                <a:solidFill>
                  <a:schemeClr val="accent2">
                    <a:lumMod val="50000"/>
                  </a:schemeClr>
                </a:solidFill>
              </a:rPr>
              <a:t>www.youtube.com/</a:t>
            </a:r>
            <a:br>
              <a:rPr lang="en-US" altLang="ru-RU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alt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0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0" t="2513"/>
          <a:stretch/>
        </p:blipFill>
        <p:spPr>
          <a:xfrm>
            <a:off x="409859" y="1354978"/>
            <a:ext cx="2945423" cy="3573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/>
          <a:stretch/>
        </p:blipFill>
        <p:spPr>
          <a:xfrm>
            <a:off x="3232199" y="386861"/>
            <a:ext cx="5911801" cy="3870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"/>
          <a:stretch/>
        </p:blipFill>
        <p:spPr>
          <a:xfrm>
            <a:off x="0" y="3982915"/>
            <a:ext cx="4933542" cy="3178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"/>
          <a:stretch/>
        </p:blipFill>
        <p:spPr>
          <a:xfrm>
            <a:off x="4775473" y="3974123"/>
            <a:ext cx="4523683" cy="3171825"/>
          </a:xfrm>
          <a:prstGeom prst="rect">
            <a:avLst/>
          </a:prstGeom>
        </p:spPr>
      </p:pic>
      <p:sp>
        <p:nvSpPr>
          <p:cNvPr id="7" name="Равнобедренный треугольник 6"/>
          <p:cNvSpPr/>
          <p:nvPr/>
        </p:nvSpPr>
        <p:spPr>
          <a:xfrm rot="19038388">
            <a:off x="-2169618" y="-998668"/>
            <a:ext cx="6572939" cy="3683023"/>
          </a:xfrm>
          <a:prstGeom prst="triangle">
            <a:avLst>
              <a:gd name="adj" fmla="val 48787"/>
            </a:avLst>
          </a:prstGeom>
          <a:solidFill>
            <a:srgbClr val="0070C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5906" y="673247"/>
            <a:ext cx="4616937" cy="84312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Курсы повышения </a:t>
            </a:r>
            <a:br>
              <a:rPr lang="ru-RU" sz="3200" b="1" dirty="0" smtClean="0"/>
            </a:br>
            <a:r>
              <a:rPr lang="ru-RU" sz="3200" b="1" dirty="0" smtClean="0"/>
              <a:t>квалификации </a:t>
            </a:r>
            <a:br>
              <a:rPr lang="ru-RU" sz="3200" b="1" dirty="0" smtClean="0"/>
            </a:br>
            <a:r>
              <a:rPr lang="ru-RU" sz="3200" b="1" dirty="0" smtClean="0"/>
              <a:t>«Школа </a:t>
            </a:r>
            <a:r>
              <a:rPr lang="ru-RU" sz="3200" b="1" dirty="0"/>
              <a:t>молодого библиотекаря»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970924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50" y="0"/>
            <a:ext cx="8997950" cy="180109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000" cap="all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МОЛОДЫХ БИБЛИОТЕКАРЕЙ</a:t>
            </a:r>
            <a:br>
              <a:rPr lang="ru-RU" sz="3000" cap="all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89" y="871656"/>
            <a:ext cx="9340828" cy="46229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4" y="4771766"/>
            <a:ext cx="2869515" cy="215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19" y="4771766"/>
            <a:ext cx="2479987" cy="207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54" y="4738816"/>
            <a:ext cx="2825578" cy="211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45" y="4771766"/>
            <a:ext cx="3478598" cy="2128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23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11" y="-1524"/>
            <a:ext cx="9141969" cy="68595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5946" y="38487"/>
            <a:ext cx="8021974" cy="232371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5800"/>
              </a:lnSpc>
            </a:pPr>
            <a:r>
              <a:rPr lang="ru-RU" sz="4400" i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itchFamily="2" charset="0"/>
                <a:ea typeface="Tahoma" panose="020B0604030504040204" pitchFamily="34" charset="0"/>
                <a:cs typeface="Tahoma" panose="020B0604030504040204" pitchFamily="34" charset="0"/>
              </a:rPr>
              <a:t>Проект</a:t>
            </a:r>
          </a:p>
          <a:p>
            <a:pPr algn="ctr">
              <a:lnSpc>
                <a:spcPts val="5800"/>
              </a:lnSpc>
            </a:pPr>
            <a:r>
              <a:rPr lang="ru-RU" sz="4400" i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itchFamily="2" charset="0"/>
                <a:ea typeface="Tahoma" panose="020B0604030504040204" pitchFamily="34" charset="0"/>
                <a:cs typeface="Tahoma" panose="020B0604030504040204" pitchFamily="34" charset="0"/>
              </a:rPr>
              <a:t>Творческая мастерская «Начинающий писатель»</a:t>
            </a:r>
            <a:endParaRPr lang="ru-RU" sz="4400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3724" y="6005480"/>
            <a:ext cx="6550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itchFamily="2" charset="0"/>
                <a:ea typeface="Tahoma" panose="020B0604030504040204" pitchFamily="34" charset="0"/>
                <a:cs typeface="Tahoma" panose="020B0604030504040204" pitchFamily="34" charset="0"/>
              </a:rPr>
              <a:t>Модельная библиотека № 26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Центр </a:t>
            </a:r>
            <a:r>
              <a:rPr lang="ru-RU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краеведческой литературы «Хазина»</a:t>
            </a:r>
          </a:p>
          <a:p>
            <a:pPr algn="ctr"/>
            <a:endParaRPr lang="ru-RU" i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 descr="blo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689" y="1050502"/>
            <a:ext cx="5393990" cy="4607169"/>
          </a:xfrm>
          <a:prstGeom prst="rect">
            <a:avLst/>
          </a:prstGeom>
        </p:spPr>
      </p:pic>
      <p:pic>
        <p:nvPicPr>
          <p:cNvPr id="8" name="Алмас Шаммасов , Айгуль Мусина — Мәктәбем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99293" y="2362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Рисунок 3" descr="blo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510" y="2228850"/>
            <a:ext cx="5419725" cy="46291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4638" y="140678"/>
            <a:ext cx="4950070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latin typeface="Segoe Print" pitchFamily="2" charset="0"/>
                <a:cs typeface="Times New Roman" pitchFamily="18" charset="0"/>
              </a:rPr>
              <a:t>Проект «Начинающий писатель» - это  попытка познакомить всех с начинающими свой путь в литературе молодыми дарованиями.</a:t>
            </a:r>
          </a:p>
          <a:p>
            <a:pPr marL="342900" indent="-342900">
              <a:lnSpc>
                <a:spcPct val="150000"/>
              </a:lnSpc>
            </a:pPr>
            <a:endParaRPr lang="ru-RU" sz="24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ru-RU" sz="24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ru-RU" sz="24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ru-RU" sz="24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ru-RU" sz="24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ммм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1762" y="114302"/>
            <a:ext cx="3634520" cy="295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ррр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25915" y="3631223"/>
            <a:ext cx="3525715" cy="264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0147" y="211015"/>
            <a:ext cx="87131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               </a:t>
            </a:r>
            <a:endParaRPr lang="ru-RU" sz="4400" dirty="0" smtClean="0">
              <a:latin typeface="Segoe Print" pitchFamily="2" charset="0"/>
            </a:endParaRPr>
          </a:p>
        </p:txBody>
      </p:sp>
      <p:pic>
        <p:nvPicPr>
          <p:cNvPr id="4" name="Рисунок 3" descr="blo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31968" y="3701466"/>
            <a:ext cx="3963141" cy="3385038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63770" y="1296883"/>
            <a:ext cx="86604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63208" y="3965332"/>
            <a:ext cx="43961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 smtClean="0"/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26478" y="171111"/>
            <a:ext cx="83175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Segoe Print" pitchFamily="2" charset="0"/>
              </a:rPr>
              <a:t>Партнеры проекта:</a:t>
            </a:r>
            <a:endParaRPr lang="ru-RU" sz="4400" dirty="0" smtClean="0">
              <a:latin typeface="Segoe Prin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12577" y="1099038"/>
            <a:ext cx="49061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/>
              <a:t>Шаммасов</a:t>
            </a:r>
            <a:r>
              <a:rPr lang="ru-RU" sz="2000" dirty="0" smtClean="0"/>
              <a:t> </a:t>
            </a:r>
            <a:r>
              <a:rPr lang="ru-RU" sz="2000" dirty="0" err="1" smtClean="0"/>
              <a:t>Алмас</a:t>
            </a:r>
            <a:r>
              <a:rPr lang="ru-RU" sz="2000" dirty="0" smtClean="0"/>
              <a:t> </a:t>
            </a:r>
            <a:r>
              <a:rPr lang="ru-RU" sz="2000" dirty="0" err="1" smtClean="0"/>
              <a:t>Равилевич</a:t>
            </a:r>
            <a:r>
              <a:rPr lang="ru-RU" sz="2000" dirty="0" smtClean="0"/>
              <a:t>, член Союза писателей России и Республики Башкортостан, Союза журналистов России и Республики Башкортостан, лауреат Государственной молодежной премии имени </a:t>
            </a:r>
            <a:r>
              <a:rPr lang="ru-RU" sz="2000" dirty="0" err="1" smtClean="0"/>
              <a:t>Шайхзады</a:t>
            </a:r>
            <a:r>
              <a:rPr lang="ru-RU" sz="2000" dirty="0" smtClean="0"/>
              <a:t> Бабича, старший референт Главы Республики Башкортостан.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90616" y="4053255"/>
            <a:ext cx="51884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Шаммасова Урания Спартаковна, филолог, переводчик, ассистент кафедры иностранных языков для профессиональной коммуникации института экономики, финансов и бизнеса </a:t>
            </a:r>
            <a:r>
              <a:rPr lang="ru-RU" sz="2000" dirty="0" err="1" smtClean="0"/>
              <a:t>БашГУ</a:t>
            </a:r>
            <a:r>
              <a:rPr lang="ru-RU" sz="2000" dirty="0" smtClean="0"/>
              <a:t>.</a:t>
            </a:r>
          </a:p>
        </p:txBody>
      </p:sp>
      <p:pic>
        <p:nvPicPr>
          <p:cNvPr id="15" name="Рисунок 14" descr="e-B6GReYbU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0616" y="1051168"/>
            <a:ext cx="2876399" cy="287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Shammasova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9093" y="3438818"/>
            <a:ext cx="2677592" cy="3435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15563" y="126465"/>
            <a:ext cx="87219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Segoe Print" pitchFamily="2" charset="0"/>
              </a:rPr>
              <a:t>Реализация проекта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     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DSCN8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274" y="924453"/>
            <a:ext cx="4316256" cy="309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N80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2445" y="924453"/>
            <a:ext cx="4130792" cy="309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Моментальный снимок 1 (23.04.2019 16-3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6706" y="4114800"/>
            <a:ext cx="5257801" cy="297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8" r="4518"/>
          <a:stretch/>
        </p:blipFill>
        <p:spPr>
          <a:xfrm>
            <a:off x="4369777" y="0"/>
            <a:ext cx="4876561" cy="70758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21108488">
            <a:off x="184299" y="169044"/>
            <a:ext cx="35608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Межрегиональный </a:t>
            </a:r>
            <a:endParaRPr lang="ru-RU" sz="4400" dirty="0" smtClean="0">
              <a:latin typeface="Mistral" panose="030907020304070204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dirty="0" smtClean="0"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литературный </a:t>
            </a:r>
          </a:p>
          <a:p>
            <a:r>
              <a:rPr lang="ru-RU" sz="4400" dirty="0" err="1" smtClean="0"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автоквест</a:t>
            </a:r>
            <a:r>
              <a:rPr lang="ru-RU" sz="4400" dirty="0" smtClean="0"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400" dirty="0" smtClean="0"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400" dirty="0" err="1"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</a:t>
            </a:r>
            <a:r>
              <a:rPr lang="ru-RU" sz="4400" dirty="0"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Пушкин»</a:t>
            </a:r>
            <a:endParaRPr lang="ru-RU" sz="4400" dirty="0">
              <a:latin typeface="Mistral" panose="03090702030407020403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8" y="3138855"/>
            <a:ext cx="2719623" cy="36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5697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1521</TotalTime>
  <Words>190</Words>
  <Application>Microsoft Office PowerPoint</Application>
  <PresentationFormat>Экран (4:3)</PresentationFormat>
  <Paragraphs>51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Mistral</vt:lpstr>
      <vt:lpstr>Monotype Corsiva</vt:lpstr>
      <vt:lpstr>Segoe Print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Курсы повышения  квалификации  «Школа молодого библиотекаря»</vt:lpstr>
      <vt:lpstr>ФОРУМ МОЛОДЫХ БИБЛИОТЕКАРЕЙ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94</cp:revision>
  <dcterms:created xsi:type="dcterms:W3CDTF">2013-11-19T05:52:05Z</dcterms:created>
  <dcterms:modified xsi:type="dcterms:W3CDTF">2019-08-28T12:51:01Z</dcterms:modified>
</cp:coreProperties>
</file>