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269" r:id="rId7"/>
    <p:sldId id="267" r:id="rId8"/>
    <p:sldId id="270" r:id="rId9"/>
    <p:sldId id="271" r:id="rId10"/>
    <p:sldId id="268" r:id="rId11"/>
    <p:sldId id="272" r:id="rId12"/>
    <p:sldId id="273" r:id="rId13"/>
    <p:sldId id="265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99" d="100"/>
          <a:sy n="99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29.08.2019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 algn="ctr" rtl="0"/>
            <a:r>
              <a:rPr lang="ru-RU" dirty="0" smtClean="0"/>
              <a:t> Чтение :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22784" y="3810035"/>
            <a:ext cx="5734050" cy="95556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800" dirty="0" smtClean="0"/>
              <a:t>сущность,  функции, мотивы</a:t>
            </a:r>
            <a:endParaRPr lang="ru-RU" sz="2800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Модели чтения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 религиозная;</a:t>
            </a:r>
            <a:endParaRPr lang="ru-RU" sz="4000" dirty="0" smtClean="0"/>
          </a:p>
          <a:p>
            <a:r>
              <a:rPr lang="ru-RU" sz="4000" dirty="0" smtClean="0"/>
              <a:t>гуманистическая;</a:t>
            </a:r>
          </a:p>
          <a:p>
            <a:r>
              <a:rPr lang="ru-RU" sz="4000" dirty="0" smtClean="0"/>
              <a:t>университетская; </a:t>
            </a:r>
          </a:p>
          <a:p>
            <a:r>
              <a:rPr lang="ru-RU" sz="4000" dirty="0" smtClean="0"/>
              <a:t>народная (массовая) 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Модификации чтения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419446"/>
            <a:ext cx="4914900" cy="4571999"/>
          </a:xfrm>
        </p:spPr>
        <p:txBody>
          <a:bodyPr>
            <a:normAutofit/>
          </a:bodyPr>
          <a:lstStyle/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сакральное</a:t>
            </a:r>
            <a:r>
              <a:rPr lang="ru-RU" sz="2200" dirty="0" smtClean="0"/>
              <a:t>  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ученое </a:t>
            </a:r>
            <a:r>
              <a:rPr lang="ru-RU" sz="2200" dirty="0" smtClean="0"/>
              <a:t>(научное) 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</a:rPr>
              <a:t>учебное</a:t>
            </a:r>
            <a:r>
              <a:rPr lang="ru-RU" sz="2200" dirty="0" smtClean="0"/>
              <a:t> 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самообразовательное</a:t>
            </a:r>
            <a:r>
              <a:rPr lang="ru-RU" sz="2200" dirty="0" smtClean="0"/>
              <a:t> 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деловое</a:t>
            </a:r>
            <a:r>
              <a:rPr lang="ru-RU" sz="2200" dirty="0" smtClean="0"/>
              <a:t>( профессиональное) 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развлекательное</a:t>
            </a:r>
            <a:r>
              <a:rPr lang="ru-RU" sz="2200" dirty="0" smtClean="0"/>
              <a:t> (досуговое) 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dirty="0" smtClean="0"/>
              <a:t> </a:t>
            </a:r>
            <a:r>
              <a:rPr lang="ru-RU" sz="2200" i="1" dirty="0" smtClean="0">
                <a:solidFill>
                  <a:srgbClr val="0070C0"/>
                </a:solidFill>
              </a:rPr>
              <a:t>«агитационное» </a:t>
            </a:r>
            <a:r>
              <a:rPr lang="ru-RU" sz="2200" dirty="0" smtClean="0"/>
              <a:t>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«терапевтическое»</a:t>
            </a:r>
            <a:r>
              <a:rPr lang="ru-RU" sz="2200" dirty="0" smtClean="0"/>
              <a:t> 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семейное </a:t>
            </a:r>
            <a:r>
              <a:rPr lang="ru-RU" sz="2200" dirty="0" smtClean="0"/>
              <a:t>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экзистенциальное</a:t>
            </a:r>
            <a:r>
              <a:rPr lang="ru-RU" sz="2200" dirty="0" smtClean="0"/>
              <a:t> чтение;</a:t>
            </a:r>
          </a:p>
          <a:p>
            <a:pPr mar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dirty="0" smtClean="0">
                <a:solidFill>
                  <a:srgbClr val="0070C0"/>
                </a:solidFill>
              </a:rPr>
              <a:t>обыденное</a:t>
            </a:r>
            <a:r>
              <a:rPr lang="ru-RU" sz="2200" dirty="0" smtClean="0"/>
              <a:t>  чтение.</a:t>
            </a: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09" y="2209982"/>
            <a:ext cx="5510332" cy="2628000"/>
          </a:xfrm>
        </p:spPr>
      </p:pic>
    </p:spTree>
    <p:extLst>
      <p:ext uri="{BB962C8B-B14F-4D97-AF65-F5344CB8AC3E}">
        <p14:creationId xmlns:p14="http://schemas.microsoft.com/office/powerpoint/2010/main" val="37615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Особенности чтения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dirty="0" smtClean="0"/>
              <a:t> </a:t>
            </a:r>
            <a:r>
              <a:rPr lang="ru-RU" sz="2400" dirty="0" smtClean="0"/>
              <a:t>Чтение многослойно. Каждый из слоев формируется в свое время, в конкретной жизненной ситуации, связанной с решением жизненных задач.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sz="2400" dirty="0" smtClean="0"/>
              <a:t>Каждый «слой» чтения дает специфический читательский опыт, формирует специфические читательские навыки.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sz="2400" dirty="0" smtClean="0"/>
              <a:t>Каждый «слой» чтения тесно связан с предыдущим ( «луковица чтения»)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56" y="2074233"/>
            <a:ext cx="4842380" cy="3240000"/>
          </a:xfrm>
        </p:spPr>
      </p:pic>
    </p:spTree>
    <p:extLst>
      <p:ext uri="{BB962C8B-B14F-4D97-AF65-F5344CB8AC3E}">
        <p14:creationId xmlns:p14="http://schemas.microsoft.com/office/powerpoint/2010/main" val="26698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 Функции чтения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2800" dirty="0" smtClean="0"/>
              <a:t>Выделяют три группы функций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i="1" dirty="0" err="1" smtClean="0">
                <a:solidFill>
                  <a:srgbClr val="0070C0"/>
                </a:solidFill>
              </a:rPr>
              <a:t>трансгрессионные</a:t>
            </a:r>
            <a:r>
              <a:rPr lang="ru-RU" sz="2800" dirty="0" smtClean="0"/>
              <a:t> функции чтения;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коррекционные</a:t>
            </a:r>
            <a:r>
              <a:rPr lang="ru-RU" sz="2800" dirty="0"/>
              <a:t> функции чтения</a:t>
            </a:r>
            <a:r>
              <a:rPr lang="ru-RU" sz="28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стабилизационные</a:t>
            </a:r>
            <a:r>
              <a:rPr lang="ru-RU" sz="2800" dirty="0"/>
              <a:t> функции чтения</a:t>
            </a:r>
            <a:r>
              <a:rPr lang="ru-RU" sz="2800" dirty="0" smtClean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32" y="1717332"/>
            <a:ext cx="4814740" cy="3204000"/>
          </a:xfrm>
        </p:spPr>
      </p:pic>
    </p:spTree>
    <p:extLst>
      <p:ext uri="{BB962C8B-B14F-4D97-AF65-F5344CB8AC3E}">
        <p14:creationId xmlns:p14="http://schemas.microsoft.com/office/powerpoint/2010/main" val="3391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514843"/>
                </a:solidFill>
              </a:rPr>
              <a:t>Функции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 smtClean="0"/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Трансгрессионные</a:t>
            </a:r>
            <a:r>
              <a:rPr lang="ru-RU" sz="3200" dirty="0" smtClean="0"/>
              <a:t> функции чтения, направленные на развитие личности: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экзистенциальная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катарсическая</a:t>
            </a:r>
            <a:r>
              <a:rPr lang="ru-RU" sz="3200" i="1" dirty="0" smtClean="0"/>
              <a:t> </a:t>
            </a:r>
            <a:r>
              <a:rPr lang="ru-RU" sz="3200" dirty="0" smtClean="0"/>
              <a:t>функция;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идентификационная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1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514843"/>
                </a:solidFill>
              </a:rPr>
              <a:t>Функции чтения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Коррекционные </a:t>
            </a:r>
            <a:r>
              <a:rPr lang="ru-RU" sz="3200" dirty="0" smtClean="0"/>
              <a:t>функции чтения, связанные с формированием качеств личности как члена общества: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идеологическая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престижная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образовательная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профессионализационная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иллюзорно-компенсаторная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библиотерапевтическая</a:t>
            </a:r>
            <a:r>
              <a:rPr lang="ru-RU" sz="3200" dirty="0" smtClean="0"/>
              <a:t> функция.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46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514843"/>
                </a:solidFill>
              </a:rPr>
              <a:t>Функции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Стабилизационные  </a:t>
            </a:r>
            <a:r>
              <a:rPr lang="ru-RU" sz="3200" dirty="0" smtClean="0"/>
              <a:t>функции, служащие сохранению духовного стереотипа доминирующей культуры и закреплению существующих культурных норм, ценностей, установок: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социализирующая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воспитательная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информационная </a:t>
            </a:r>
            <a:r>
              <a:rPr lang="ru-RU" sz="3200" dirty="0" smtClean="0"/>
              <a:t>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гедонистическая</a:t>
            </a:r>
            <a:r>
              <a:rPr lang="ru-RU" sz="3200" dirty="0" smtClean="0"/>
              <a:t>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релаксационная</a:t>
            </a:r>
            <a:r>
              <a:rPr lang="ru-RU" sz="3200" dirty="0" smtClean="0"/>
              <a:t>  функция;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эскапистская</a:t>
            </a:r>
            <a:r>
              <a:rPr lang="ru-RU" sz="3200" dirty="0" smtClean="0"/>
              <a:t> функция.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51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Мотивы чтения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Мотив чтения </a:t>
            </a:r>
            <a:r>
              <a:rPr lang="ru-RU" sz="3200" dirty="0" smtClean="0"/>
              <a:t>– это внутреннее побуждение читателя, отвечающее его интересам и потребностям в чтении.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Мотивы чтения отражают социальный опыт читателя, его психологические типические особенности.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Мотивы чтения тесно коррелируются с такими понятиями как </a:t>
            </a:r>
            <a:r>
              <a:rPr lang="ru-RU" sz="3200" i="1" dirty="0" smtClean="0">
                <a:solidFill>
                  <a:srgbClr val="0070C0"/>
                </a:solidFill>
              </a:rPr>
              <a:t>цель чтения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70C0"/>
                </a:solidFill>
              </a:rPr>
              <a:t>интерес к чтению, потребность  чтения, направленность чтения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29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Выводы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Чтение  - это общемировое явление цивилизационного характера.</a:t>
            </a:r>
          </a:p>
          <a:p>
            <a:r>
              <a:rPr lang="ru-RU" sz="2400" dirty="0" smtClean="0"/>
              <a:t>Чтение является  </a:t>
            </a:r>
            <a:r>
              <a:rPr lang="ru-RU" sz="2400" dirty="0" err="1" smtClean="0"/>
              <a:t>является</a:t>
            </a:r>
            <a:r>
              <a:rPr lang="ru-RU" sz="2400" dirty="0" smtClean="0"/>
              <a:t> как интеллектуальным, так и творческим процессом.</a:t>
            </a:r>
          </a:p>
          <a:p>
            <a:r>
              <a:rPr lang="ru-RU" sz="2400" dirty="0" smtClean="0"/>
              <a:t> Для общества и государства ценность чтения проявляется в том, что через чтение   усваиваются его базовые ценности, формируется общественно полезная личность.</a:t>
            </a:r>
          </a:p>
          <a:p>
            <a:r>
              <a:rPr lang="ru-RU" sz="2400" dirty="0" smtClean="0"/>
              <a:t>Чтение как средство получения знаний способствует  повышению конкурентоспособности государства; смягчению общественного климата.</a:t>
            </a:r>
          </a:p>
          <a:p>
            <a:r>
              <a:rPr lang="ru-RU" sz="2400" dirty="0" smtClean="0"/>
              <a:t>Чтение пока является единственной технологией освоения </a:t>
            </a:r>
            <a:r>
              <a:rPr lang="ru-RU" sz="2400" dirty="0"/>
              <a:t>последующими поколениями накопленного </a:t>
            </a:r>
            <a:r>
              <a:rPr lang="ru-RU" sz="2400" dirty="0" smtClean="0"/>
              <a:t>человечеством </a:t>
            </a:r>
            <a:r>
              <a:rPr lang="ru-RU" sz="2400" dirty="0" smtClean="0"/>
              <a:t>знания.</a:t>
            </a:r>
            <a:endParaRPr lang="ru-RU" sz="24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1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 </a:t>
            </a:r>
          </a:p>
          <a:p>
            <a:pPr algn="ctr" rtl="0"/>
            <a:endParaRPr lang="ru-RU" sz="3600" dirty="0"/>
          </a:p>
          <a:p>
            <a:pPr algn="ctr" rtl="0"/>
            <a:endParaRPr lang="ru-RU" sz="3600" dirty="0" smtClean="0"/>
          </a:p>
          <a:p>
            <a:pPr algn="ctr" rtl="0"/>
            <a:r>
              <a:rPr lang="ru-RU" sz="4000" dirty="0" smtClean="0"/>
              <a:t>Сущность чтения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514843"/>
                </a:solidFill>
              </a:rPr>
              <a:t>Сущность чтения</a:t>
            </a:r>
            <a:br>
              <a:rPr lang="ru-RU" sz="3600" b="1" dirty="0">
                <a:solidFill>
                  <a:srgbClr val="514843"/>
                </a:solidFill>
              </a:rPr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Важно понимать, что чтение – это не только умственная и эмоциональная </a:t>
            </a:r>
            <a:r>
              <a:rPr lang="ru-RU" sz="2800" i="1" dirty="0" smtClean="0"/>
              <a:t>деятельность, в </a:t>
            </a:r>
            <a:r>
              <a:rPr lang="ru-RU" sz="2800" dirty="0" smtClean="0"/>
              <a:t>процессе которой человек вступает в интеллектуальные и эмоционально окрашенные взаимоотношения с другими людьми   и самим  собой, но и действие, воплощенное в определенных  жестах, привычках, пространствах.</a:t>
            </a:r>
          </a:p>
          <a:p>
            <a:r>
              <a:rPr lang="ru-RU" sz="2800" dirty="0" smtClean="0"/>
              <a:t>Необходимо осознавать, что чтение имеет протяженность во временном жизненном пространстве читающего, носит либо эпизодический, либо перманентный характер.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12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514843"/>
                </a:solidFill>
              </a:rPr>
              <a:t>Сущность чтения</a:t>
            </a:r>
            <a:br>
              <a:rPr lang="ru-RU" sz="3600" b="1" dirty="0">
                <a:solidFill>
                  <a:srgbClr val="514843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 smtClean="0"/>
              <a:t>Можно выделить три основные </a:t>
            </a:r>
            <a:r>
              <a:rPr lang="ru-RU" sz="3200" b="1" dirty="0" smtClean="0"/>
              <a:t>концепции</a:t>
            </a:r>
            <a:r>
              <a:rPr lang="ru-RU" sz="3200" dirty="0" smtClean="0"/>
              <a:t>, в которых сущность чтения определена как :</a:t>
            </a:r>
          </a:p>
          <a:p>
            <a:r>
              <a:rPr lang="ru-RU" sz="3200" dirty="0" smtClean="0"/>
              <a:t>Познание Бога (божественной сущности);</a:t>
            </a:r>
          </a:p>
          <a:p>
            <a:r>
              <a:rPr lang="ru-RU" sz="3200" dirty="0" smtClean="0"/>
              <a:t>Познание мира и места человека в нем;</a:t>
            </a:r>
          </a:p>
          <a:p>
            <a:r>
              <a:rPr lang="ru-RU" sz="3200" dirty="0" smtClean="0"/>
              <a:t>Познание человеком самого себя.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2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514843"/>
                </a:solidFill>
              </a:rPr>
              <a:t>Сущность чтения</a:t>
            </a:r>
            <a:br>
              <a:rPr lang="ru-RU" sz="3600" b="1" dirty="0">
                <a:solidFill>
                  <a:srgbClr val="514843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2249" y="1419447"/>
            <a:ext cx="4914900" cy="4571999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dirty="0" smtClean="0"/>
              <a:t> </a:t>
            </a:r>
            <a:r>
              <a:rPr lang="ru-RU" sz="2800" dirty="0" smtClean="0"/>
              <a:t>Сущность чтения как </a:t>
            </a:r>
            <a:r>
              <a:rPr lang="ru-RU" sz="2800" i="1" dirty="0" smtClean="0">
                <a:solidFill>
                  <a:srgbClr val="0070C0"/>
                </a:solidFill>
              </a:rPr>
              <a:t>способа познания Бога </a:t>
            </a:r>
            <a:r>
              <a:rPr lang="ru-RU" sz="2800" dirty="0" smtClean="0"/>
              <a:t>преобладало в древнейших восточных, мусульманской, иудейской, христианской цивилизациях, где чтение рассматривалось как сакральная  медитативная практика.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05" y="1924068"/>
            <a:ext cx="4176000" cy="2787474"/>
          </a:xfrm>
        </p:spPr>
      </p:pic>
    </p:spTree>
    <p:extLst>
      <p:ext uri="{BB962C8B-B14F-4D97-AF65-F5344CB8AC3E}">
        <p14:creationId xmlns:p14="http://schemas.microsoft.com/office/powerpoint/2010/main" val="42129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514843"/>
                </a:solidFill>
              </a:rPr>
              <a:t>Сущность чтения</a:t>
            </a:r>
            <a:br>
              <a:rPr lang="ru-RU" sz="3600" b="1" dirty="0">
                <a:solidFill>
                  <a:srgbClr val="514843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495" y="1565644"/>
            <a:ext cx="5067300" cy="4641111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dirty="0" smtClean="0"/>
              <a:t> </a:t>
            </a:r>
            <a:r>
              <a:rPr lang="ru-RU" sz="2400" dirty="0" smtClean="0"/>
              <a:t>Начиная с эпохи Возрождения     (М. Монтень) сущность чтения стала пониматься </a:t>
            </a:r>
            <a:r>
              <a:rPr lang="ru-RU" sz="2400" i="1" dirty="0" smtClean="0">
                <a:solidFill>
                  <a:srgbClr val="0070C0"/>
                </a:solidFill>
              </a:rPr>
              <a:t>как средство познания мира и места человека в нем</a:t>
            </a:r>
            <a:r>
              <a:rPr lang="ru-RU" sz="2400" dirty="0" smtClean="0"/>
              <a:t>, как средство личностного совершенствования через обращение к чтению. 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sz="2400" dirty="0" smtClean="0"/>
              <a:t>Данная концепция связывает чтение и </a:t>
            </a:r>
            <a:r>
              <a:rPr lang="ru-RU" sz="2400" i="1" dirty="0" smtClean="0">
                <a:solidFill>
                  <a:srgbClr val="0070C0"/>
                </a:solidFill>
              </a:rPr>
              <a:t>просвещение</a:t>
            </a:r>
            <a:r>
              <a:rPr lang="ru-RU" sz="2400" i="1" dirty="0" smtClean="0"/>
              <a:t>, </a:t>
            </a:r>
            <a:r>
              <a:rPr lang="ru-RU" sz="2400" dirty="0" smtClean="0"/>
              <a:t>и это придает чтению характер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социально-полезного явления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22" y="1763750"/>
            <a:ext cx="5328000" cy="3495168"/>
          </a:xfrm>
        </p:spPr>
      </p:pic>
    </p:spTree>
    <p:extLst>
      <p:ext uri="{BB962C8B-B14F-4D97-AF65-F5344CB8AC3E}">
        <p14:creationId xmlns:p14="http://schemas.microsoft.com/office/powerpoint/2010/main" val="4554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514843"/>
                </a:solidFill>
              </a:rPr>
              <a:t>Сущность чтения</a:t>
            </a:r>
            <a:br>
              <a:rPr lang="ru-RU" sz="3600" b="1" dirty="0">
                <a:solidFill>
                  <a:srgbClr val="514843"/>
                </a:solidFill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С </a:t>
            </a:r>
            <a:r>
              <a:rPr lang="en-US" sz="2800" dirty="0" smtClean="0"/>
              <a:t>XVIII </a:t>
            </a:r>
            <a:r>
              <a:rPr lang="ru-RU" sz="2800" dirty="0" smtClean="0"/>
              <a:t>в. (И. Кант) получает развитие концепция сущности чтения </a:t>
            </a:r>
            <a:r>
              <a:rPr lang="ru-RU" sz="2800" i="1" dirty="0" smtClean="0">
                <a:solidFill>
                  <a:srgbClr val="0070C0"/>
                </a:solidFill>
              </a:rPr>
              <a:t>как индивидуального творческого акта</a:t>
            </a:r>
            <a:r>
              <a:rPr lang="ru-RU" sz="2800" dirty="0" smtClean="0"/>
              <a:t>,  целью  которого является развитие внутренней  духовной культуры человека, как </a:t>
            </a:r>
            <a:r>
              <a:rPr lang="ru-RU" sz="2800" i="1" dirty="0" smtClean="0">
                <a:solidFill>
                  <a:srgbClr val="0070C0"/>
                </a:solidFill>
              </a:rPr>
              <a:t>способа познания человеком самого себя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2" y="1600200"/>
            <a:ext cx="3437784" cy="4788000"/>
          </a:xfrm>
        </p:spPr>
      </p:pic>
    </p:spTree>
    <p:extLst>
      <p:ext uri="{BB962C8B-B14F-4D97-AF65-F5344CB8AC3E}">
        <p14:creationId xmlns:p14="http://schemas.microsoft.com/office/powerpoint/2010/main" val="42895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514843"/>
                </a:solidFill>
              </a:rPr>
              <a:t>Сущность чтения</a:t>
            </a:r>
            <a:br>
              <a:rPr lang="ru-RU" sz="3600" b="1" dirty="0">
                <a:solidFill>
                  <a:srgbClr val="514843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3600" dirty="0" smtClean="0"/>
              <a:t>Итак, сущность  чтения представляет собой сложное образование, в котором присутствуют все три концепции чтения (познание Бога –сакральная сущность чтения; познание мира-познающая </a:t>
            </a:r>
            <a:r>
              <a:rPr lang="ru-RU" sz="3600" dirty="0" smtClean="0"/>
              <a:t>сущность чтения; </a:t>
            </a:r>
            <a:r>
              <a:rPr lang="ru-RU" sz="3600" dirty="0" smtClean="0"/>
              <a:t>познание себя- </a:t>
            </a:r>
            <a:r>
              <a:rPr lang="ru-RU" sz="3600" dirty="0" err="1" smtClean="0"/>
              <a:t>самопознающая</a:t>
            </a:r>
            <a:r>
              <a:rPr lang="ru-RU" sz="3600" dirty="0" smtClean="0"/>
              <a:t> сущность чтения) , выступающие на первый план в зависимости от ценностей той или иной эпохи.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03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374C81"/>
                </a:solidFill>
                <a:latin typeface="Century Gothic"/>
              </a:rPr>
              <a:t>Чтение как цивилизационная 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4747" lvl="0" indent="-304747" defTabSz="1218987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</a:pPr>
            <a:r>
              <a:rPr lang="ru-RU" sz="2800" dirty="0">
                <a:solidFill>
                  <a:srgbClr val="374C81"/>
                </a:solidFill>
                <a:latin typeface="Century Gothic"/>
              </a:rPr>
              <a:t>Под </a:t>
            </a:r>
            <a:r>
              <a:rPr lang="ru-RU" sz="2800" b="1" dirty="0">
                <a:solidFill>
                  <a:srgbClr val="374C81"/>
                </a:solidFill>
                <a:latin typeface="Century Gothic"/>
              </a:rPr>
              <a:t>чтением</a:t>
            </a:r>
            <a:r>
              <a:rPr lang="ru-RU" sz="2800" dirty="0">
                <a:solidFill>
                  <a:srgbClr val="374C81"/>
                </a:solidFill>
                <a:latin typeface="Century Gothic"/>
              </a:rPr>
              <a:t> понимается процесс коммуникации на материа­ле </a:t>
            </a:r>
            <a:r>
              <a:rPr lang="ru-RU" sz="2800" dirty="0" smtClean="0">
                <a:solidFill>
                  <a:srgbClr val="374C81"/>
                </a:solidFill>
                <a:latin typeface="Century Gothic"/>
              </a:rPr>
              <a:t>письменных, </a:t>
            </a:r>
            <a:r>
              <a:rPr lang="ru-RU" sz="2800" dirty="0">
                <a:solidFill>
                  <a:srgbClr val="374C81"/>
                </a:solidFill>
                <a:latin typeface="Century Gothic"/>
              </a:rPr>
              <a:t>печатных </a:t>
            </a:r>
            <a:r>
              <a:rPr lang="ru-RU" sz="2800" dirty="0" smtClean="0">
                <a:solidFill>
                  <a:srgbClr val="374C81"/>
                </a:solidFill>
                <a:latin typeface="Century Gothic"/>
              </a:rPr>
              <a:t>текстов или электронных  текстов </a:t>
            </a:r>
            <a:r>
              <a:rPr lang="ru-RU" sz="2800" dirty="0">
                <a:solidFill>
                  <a:srgbClr val="374C81"/>
                </a:solidFill>
                <a:latin typeface="Century Gothic"/>
              </a:rPr>
              <a:t>на родном и неродном языках, состоящий в общении с автором, основанный на </a:t>
            </a:r>
            <a:r>
              <a:rPr lang="ru-RU" sz="2800" dirty="0" smtClean="0">
                <a:solidFill>
                  <a:srgbClr val="374C81"/>
                </a:solidFill>
                <a:latin typeface="Century Gothic"/>
              </a:rPr>
              <a:t>зрительно- </a:t>
            </a:r>
            <a:r>
              <a:rPr lang="ru-RU" sz="2800" dirty="0" err="1">
                <a:solidFill>
                  <a:srgbClr val="374C81"/>
                </a:solidFill>
                <a:latin typeface="Century Gothic"/>
              </a:rPr>
              <a:t>слухо</a:t>
            </a:r>
            <a:r>
              <a:rPr lang="ru-RU" sz="2800" dirty="0">
                <a:solidFill>
                  <a:srgbClr val="374C81"/>
                </a:solidFill>
                <a:latin typeface="Century Gothic"/>
              </a:rPr>
              <a:t>-моторной </a:t>
            </a:r>
            <a:r>
              <a:rPr lang="ru-RU" sz="2800" dirty="0" err="1">
                <a:solidFill>
                  <a:srgbClr val="374C81"/>
                </a:solidFill>
                <a:latin typeface="Century Gothic"/>
              </a:rPr>
              <a:t>декодировке</a:t>
            </a:r>
            <a:r>
              <a:rPr lang="ru-RU" sz="2800" dirty="0">
                <a:solidFill>
                  <a:srgbClr val="374C81"/>
                </a:solidFill>
                <a:latin typeface="Century Gothic"/>
              </a:rPr>
              <a:t>, содержащейся в них информации, активизирующий личность читающего</a:t>
            </a:r>
            <a:r>
              <a:rPr lang="ru-RU" sz="2800" dirty="0" smtClean="0">
                <a:solidFill>
                  <a:srgbClr val="374C81"/>
                </a:solidFill>
                <a:latin typeface="Century Gothic"/>
              </a:rPr>
              <a:t>, обеспечивающий приобщение читающего к сакральным ценностям, получение </a:t>
            </a:r>
            <a:r>
              <a:rPr lang="ru-RU" sz="2800" dirty="0">
                <a:solidFill>
                  <a:srgbClr val="374C81"/>
                </a:solidFill>
                <a:latin typeface="Century Gothic"/>
              </a:rPr>
              <a:t>эстетического наслаждения или научного удовлетворения и </a:t>
            </a:r>
            <a:r>
              <a:rPr lang="ru-RU" sz="2800" dirty="0" smtClean="0">
                <a:solidFill>
                  <a:srgbClr val="374C81"/>
                </a:solidFill>
                <a:latin typeface="Century Gothic"/>
              </a:rPr>
              <a:t> способствующий формированию </a:t>
            </a:r>
            <a:r>
              <a:rPr lang="ru-RU" sz="2800" dirty="0">
                <a:solidFill>
                  <a:srgbClr val="374C81"/>
                </a:solidFill>
                <a:latin typeface="Century Gothic"/>
              </a:rPr>
              <a:t>личности</a:t>
            </a:r>
            <a:r>
              <a:rPr lang="ru-RU" sz="2400" dirty="0">
                <a:solidFill>
                  <a:srgbClr val="374C81"/>
                </a:solidFill>
                <a:latin typeface="Century Gothic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8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формат)(3)</Template>
  <TotalTime>0</TotalTime>
  <Words>726</Words>
  <Application>Microsoft Office PowerPoint</Application>
  <PresentationFormat>Широкоэкранный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Euphemia</vt:lpstr>
      <vt:lpstr>Plantagenet Cherokee</vt:lpstr>
      <vt:lpstr>Wingdings</vt:lpstr>
      <vt:lpstr>Научная литература 16 х 9</vt:lpstr>
      <vt:lpstr> Чтение :</vt:lpstr>
      <vt:lpstr>Презентация PowerPoint</vt:lpstr>
      <vt:lpstr>Сущность чтения </vt:lpstr>
      <vt:lpstr>Сущность чтения </vt:lpstr>
      <vt:lpstr>Сущность чтения </vt:lpstr>
      <vt:lpstr>Сущность чтения </vt:lpstr>
      <vt:lpstr>Сущность чтения </vt:lpstr>
      <vt:lpstr>Сущность чтения </vt:lpstr>
      <vt:lpstr>Чтение как цивилизационная технология</vt:lpstr>
      <vt:lpstr> Модели чтения</vt:lpstr>
      <vt:lpstr> Модификации чтения</vt:lpstr>
      <vt:lpstr>Особенности чтения</vt:lpstr>
      <vt:lpstr> Функции чтения</vt:lpstr>
      <vt:lpstr>Функции чтения</vt:lpstr>
      <vt:lpstr>Функции чтения</vt:lpstr>
      <vt:lpstr>Функции чтения</vt:lpstr>
      <vt:lpstr> Мотивы чтения</vt:lpstr>
      <vt:lpstr> 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2019-08-26T12:19:42Z</dcterms:created>
  <dcterms:modified xsi:type="dcterms:W3CDTF">2019-08-29T15:00:33Z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